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 id="2147483672" r:id="rId5"/>
    <p:sldMasterId id="2147483675" r:id="rId6"/>
    <p:sldMasterId id="2147483677" r:id="rId7"/>
    <p:sldMasterId id="2147483679" r:id="rId8"/>
    <p:sldMasterId id="2147483683" r:id="rId9"/>
  </p:sldMasterIdLst>
  <p:notesMasterIdLst>
    <p:notesMasterId r:id="rId34"/>
  </p:notesMasterIdLst>
  <p:sldIdLst>
    <p:sldId id="517" r:id="rId10"/>
    <p:sldId id="961" r:id="rId11"/>
    <p:sldId id="911" r:id="rId12"/>
    <p:sldId id="968" r:id="rId13"/>
    <p:sldId id="975" r:id="rId14"/>
    <p:sldId id="864" r:id="rId15"/>
    <p:sldId id="977" r:id="rId16"/>
    <p:sldId id="976" r:id="rId17"/>
    <p:sldId id="972" r:id="rId18"/>
    <p:sldId id="962" r:id="rId19"/>
    <p:sldId id="979" r:id="rId20"/>
    <p:sldId id="978" r:id="rId21"/>
    <p:sldId id="963" r:id="rId22"/>
    <p:sldId id="964" r:id="rId23"/>
    <p:sldId id="969" r:id="rId24"/>
    <p:sldId id="919" r:id="rId25"/>
    <p:sldId id="966" r:id="rId26"/>
    <p:sldId id="967" r:id="rId27"/>
    <p:sldId id="971" r:id="rId28"/>
    <p:sldId id="981" r:id="rId29"/>
    <p:sldId id="980" r:id="rId30"/>
    <p:sldId id="973" r:id="rId31"/>
    <p:sldId id="840" r:id="rId32"/>
    <p:sldId id="827"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F37C08-FCC5-E86F-C34D-AFAD35AD2322}" name="Contento, Allison (OCFS)" initials="CA(" userId="S::Allison.Contento@ocfs.ny.gov::f9ac3e30-51dd-4d7f-abbb-c03043c04c41" providerId="AD"/>
  <p188:author id="{FB7B8853-74D4-EFA8-FB4D-49A4C3FE1D9F}" name="Miranda-Julian, Claudia (OCFS)" initials="MJC(" userId="S::Claudia.Miranda-Julian@ocfs.ny.gov::884aff7c-0683-49c4-8a6d-5a0c74dc9d1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irkland, Kristen (OCFS)" initials="KK(" lastIdx="2" clrIdx="0">
    <p:extLst>
      <p:ext uri="{19B8F6BF-5375-455C-9EA6-DF929625EA0E}">
        <p15:presenceInfo xmlns:p15="http://schemas.microsoft.com/office/powerpoint/2012/main" userId="Kirkland, Kristen (OCF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85BD"/>
    <a:srgbClr val="EE6600"/>
    <a:srgbClr val="595959"/>
    <a:srgbClr val="4BACC6"/>
    <a:srgbClr val="685DAB"/>
    <a:srgbClr val="5767B4"/>
    <a:srgbClr val="523187"/>
    <a:srgbClr val="8064A2"/>
    <a:srgbClr val="002D72"/>
    <a:srgbClr val="5F5B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5" autoAdjust="0"/>
    <p:restoredTop sz="77908" autoAdjust="0"/>
  </p:normalViewPr>
  <p:slideViewPr>
    <p:cSldViewPr snapToGrid="0">
      <p:cViewPr varScale="1">
        <p:scale>
          <a:sx n="89" d="100"/>
          <a:sy n="89" d="100"/>
        </p:scale>
        <p:origin x="1374"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58" tIns="46580" rIns="93158" bIns="46580"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58" tIns="46580" rIns="93158" bIns="46580" rtlCol="0"/>
          <a:lstStyle>
            <a:lvl1pPr algn="r">
              <a:defRPr sz="1200"/>
            </a:lvl1pPr>
          </a:lstStyle>
          <a:p>
            <a:fld id="{2EC2B444-6ABA-4DDD-9E7F-14D3D3FB52B3}" type="datetimeFigureOut">
              <a:rPr lang="en-US" smtClean="0"/>
              <a:t>7/10/2023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58" tIns="46580" rIns="93158" bIns="46580"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58" tIns="46580" rIns="93158" bIns="465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3"/>
          </a:xfrm>
          <a:prstGeom prst="rect">
            <a:avLst/>
          </a:prstGeom>
        </p:spPr>
        <p:txBody>
          <a:bodyPr vert="horz" lIns="93158" tIns="46580" rIns="93158" bIns="4658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9"/>
            <a:ext cx="3037840" cy="466433"/>
          </a:xfrm>
          <a:prstGeom prst="rect">
            <a:avLst/>
          </a:prstGeom>
        </p:spPr>
        <p:txBody>
          <a:bodyPr vert="horz" lIns="93158" tIns="46580" rIns="93158" bIns="46580" rtlCol="0" anchor="b"/>
          <a:lstStyle>
            <a:lvl1pPr algn="r">
              <a:defRPr sz="1200"/>
            </a:lvl1pPr>
          </a:lstStyle>
          <a:p>
            <a:fld id="{6F46CE3E-BAE1-4379-BB03-BB830258BFC7}" type="slidenum">
              <a:rPr lang="en-US" smtClean="0"/>
              <a:t>‹#›</a:t>
            </a:fld>
            <a:endParaRPr lang="en-US"/>
          </a:p>
        </p:txBody>
      </p:sp>
    </p:spTree>
    <p:extLst>
      <p:ext uri="{BB962C8B-B14F-4D97-AF65-F5344CB8AC3E}">
        <p14:creationId xmlns:p14="http://schemas.microsoft.com/office/powerpoint/2010/main" val="767439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Session will be recorded and uploaded to the HFNY website</a:t>
            </a:r>
          </a:p>
          <a:p>
            <a:pPr marL="171450" indent="-171450">
              <a:buFont typeface="Arial" panose="020B0604020202020204" pitchFamily="34" charset="0"/>
              <a:buChar char="•"/>
            </a:pPr>
            <a:r>
              <a:rPr lang="en-US" dirty="0"/>
              <a:t>We’ll leave time for questions at the end of this session but please feel free to put questions in the chat as we go along, and we’ll work to answer all of them at the end.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F46CE3E-BAE1-4379-BB03-BB830258BFC7}" type="slidenum">
              <a:rPr lang="en-US" smtClean="0"/>
              <a:t>1</a:t>
            </a:fld>
            <a:endParaRPr lang="en-US" dirty="0"/>
          </a:p>
        </p:txBody>
      </p:sp>
    </p:spTree>
    <p:extLst>
      <p:ext uri="{BB962C8B-B14F-4D97-AF65-F5344CB8AC3E}">
        <p14:creationId xmlns:p14="http://schemas.microsoft.com/office/powerpoint/2010/main" val="2948539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Looking at BPS 6 and the tables of documentation, most of the self study requirements for BPS are policies. There are 5 policies in this standard. The other self study items are reports for 6-3D, 6-5B, 6-5C and 6-5D. Like with all policies and procedures, </a:t>
            </a:r>
            <a:r>
              <a:rPr lang="en-US" sz="1200" dirty="0">
                <a:solidFill>
                  <a:schemeClr val="tx2"/>
                </a:solidFill>
              </a:rPr>
              <a:t>c</a:t>
            </a:r>
            <a:r>
              <a:rPr lang="en-US" sz="1200" dirty="0">
                <a:solidFill>
                  <a:schemeClr val="tx2"/>
                </a:solidFill>
                <a:ea typeface="Arial" panose="020B0604020202020204" pitchFamily="34" charset="0"/>
              </a:rPr>
              <a:t>onsider double checking your policy and procedures against the Accreditation tool to ensure you have all you want/need included for procedures. If you do update any procedures, you must send the updated procedure to your PCM for review and approval. HFNY policies should not be altered. </a:t>
            </a:r>
          </a:p>
          <a:p>
            <a:endParaRPr lang="en-US" dirty="0"/>
          </a:p>
        </p:txBody>
      </p:sp>
      <p:sp>
        <p:nvSpPr>
          <p:cNvPr id="4" name="Slide Number Placeholder 3"/>
          <p:cNvSpPr>
            <a:spLocks noGrp="1"/>
          </p:cNvSpPr>
          <p:nvPr>
            <p:ph type="sldNum" sz="quarter" idx="5"/>
          </p:nvPr>
        </p:nvSpPr>
        <p:spPr/>
        <p:txBody>
          <a:bodyPr/>
          <a:lstStyle/>
          <a:p>
            <a:fld id="{6F46CE3E-BAE1-4379-BB03-BB830258BFC7}" type="slidenum">
              <a:rPr lang="en-US" smtClean="0"/>
              <a:t>10</a:t>
            </a:fld>
            <a:endParaRPr lang="en-US"/>
          </a:p>
        </p:txBody>
      </p:sp>
    </p:spTree>
    <p:extLst>
      <p:ext uri="{BB962C8B-B14F-4D97-AF65-F5344CB8AC3E}">
        <p14:creationId xmlns:p14="http://schemas.microsoft.com/office/powerpoint/2010/main" val="4033444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BPS 10 has all documentation included in the self study in the form of policy and procedures or data reports. Please note that 10-2D is a safety standard and to score a 2 all recent staff must have this orientation completed PRIOR to working with families. 104A-C are the core trainings and are considered essential standards. To score a 2, all recent staff must have completed core within the expected timeframes for their role. If you have any staff missing trainings, have them take the training right away even if out of the timeframe. It is always better to have the training late than not at all. </a:t>
            </a:r>
          </a:p>
        </p:txBody>
      </p:sp>
      <p:sp>
        <p:nvSpPr>
          <p:cNvPr id="4" name="Slide Number Placeholder 3"/>
          <p:cNvSpPr>
            <a:spLocks noGrp="1"/>
          </p:cNvSpPr>
          <p:nvPr>
            <p:ph type="sldNum" sz="quarter" idx="5"/>
          </p:nvPr>
        </p:nvSpPr>
        <p:spPr/>
        <p:txBody>
          <a:bodyPr/>
          <a:lstStyle/>
          <a:p>
            <a:fld id="{6F46CE3E-BAE1-4379-BB03-BB830258BFC7}" type="slidenum">
              <a:rPr lang="en-US" smtClean="0"/>
              <a:t>11</a:t>
            </a:fld>
            <a:endParaRPr lang="en-US"/>
          </a:p>
        </p:txBody>
      </p:sp>
    </p:spTree>
    <p:extLst>
      <p:ext uri="{BB962C8B-B14F-4D97-AF65-F5344CB8AC3E}">
        <p14:creationId xmlns:p14="http://schemas.microsoft.com/office/powerpoint/2010/main" val="207643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BPS 11 is the same where all documentation for this standard is found in the self study. It is all MIS reports to show evidence of the trainings. These are the wraparounds, ongoing training for staff and the annual trainings for child abuse and neglect and the DEI trainings. Remember not all staff have to take the same CAN or DEI trainings. Consider needs of the staff, professional development and skill development and what will best support the staff for these two trainings. </a:t>
            </a:r>
          </a:p>
        </p:txBody>
      </p:sp>
      <p:sp>
        <p:nvSpPr>
          <p:cNvPr id="4" name="Slide Number Placeholder 3"/>
          <p:cNvSpPr>
            <a:spLocks noGrp="1"/>
          </p:cNvSpPr>
          <p:nvPr>
            <p:ph type="sldNum" sz="quarter" idx="5"/>
          </p:nvPr>
        </p:nvSpPr>
        <p:spPr/>
        <p:txBody>
          <a:bodyPr/>
          <a:lstStyle/>
          <a:p>
            <a:fld id="{6F46CE3E-BAE1-4379-BB03-BB830258BFC7}" type="slidenum">
              <a:rPr lang="en-US" smtClean="0"/>
              <a:t>12</a:t>
            </a:fld>
            <a:endParaRPr lang="en-US"/>
          </a:p>
        </p:txBody>
      </p:sp>
    </p:spTree>
    <p:extLst>
      <p:ext uri="{BB962C8B-B14F-4D97-AF65-F5344CB8AC3E}">
        <p14:creationId xmlns:p14="http://schemas.microsoft.com/office/powerpoint/2010/main" val="1608930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turn it over to Corinne to discuss/show the MIS reports. </a:t>
            </a:r>
          </a:p>
        </p:txBody>
      </p:sp>
      <p:sp>
        <p:nvSpPr>
          <p:cNvPr id="4" name="Slide Number Placeholder 3"/>
          <p:cNvSpPr>
            <a:spLocks noGrp="1"/>
          </p:cNvSpPr>
          <p:nvPr>
            <p:ph type="sldNum" sz="quarter" idx="5"/>
          </p:nvPr>
        </p:nvSpPr>
        <p:spPr/>
        <p:txBody>
          <a:bodyPr/>
          <a:lstStyle/>
          <a:p>
            <a:fld id="{6F46CE3E-BAE1-4379-BB03-BB830258BFC7}" type="slidenum">
              <a:rPr lang="en-US" smtClean="0"/>
              <a:t>13</a:t>
            </a:fld>
            <a:endParaRPr lang="en-US"/>
          </a:p>
        </p:txBody>
      </p:sp>
    </p:spTree>
    <p:extLst>
      <p:ext uri="{BB962C8B-B14F-4D97-AF65-F5344CB8AC3E}">
        <p14:creationId xmlns:p14="http://schemas.microsoft.com/office/powerpoint/2010/main" val="3741622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46CE3E-BAE1-4379-BB03-BB830258BFC7}" type="slidenum">
              <a:rPr lang="en-US" smtClean="0"/>
              <a:t>15</a:t>
            </a:fld>
            <a:endParaRPr lang="en-US"/>
          </a:p>
        </p:txBody>
      </p:sp>
    </p:spTree>
    <p:extLst>
      <p:ext uri="{BB962C8B-B14F-4D97-AF65-F5344CB8AC3E}">
        <p14:creationId xmlns:p14="http://schemas.microsoft.com/office/powerpoint/2010/main" val="1542468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Tx/>
              <a:buNone/>
            </a:pPr>
            <a:endParaRPr lang="en-US" dirty="0"/>
          </a:p>
        </p:txBody>
      </p:sp>
      <p:sp>
        <p:nvSpPr>
          <p:cNvPr id="4" name="Slide Number Placeholder 3"/>
          <p:cNvSpPr>
            <a:spLocks noGrp="1"/>
          </p:cNvSpPr>
          <p:nvPr>
            <p:ph type="sldNum" sz="quarter" idx="5"/>
          </p:nvPr>
        </p:nvSpPr>
        <p:spPr/>
        <p:txBody>
          <a:bodyPr/>
          <a:lstStyle/>
          <a:p>
            <a:fld id="{6F46CE3E-BAE1-4379-BB03-BB830258BFC7}" type="slidenum">
              <a:rPr lang="en-US" smtClean="0"/>
              <a:t>16</a:t>
            </a:fld>
            <a:endParaRPr lang="en-US"/>
          </a:p>
        </p:txBody>
      </p:sp>
    </p:spTree>
    <p:extLst>
      <p:ext uri="{BB962C8B-B14F-4D97-AF65-F5344CB8AC3E}">
        <p14:creationId xmlns:p14="http://schemas.microsoft.com/office/powerpoint/2010/main" val="2926006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46CE3E-BAE1-4379-BB03-BB830258BFC7}" type="slidenum">
              <a:rPr lang="en-US" smtClean="0"/>
              <a:t>17</a:t>
            </a:fld>
            <a:endParaRPr lang="en-US"/>
          </a:p>
        </p:txBody>
      </p:sp>
    </p:spTree>
    <p:extLst>
      <p:ext uri="{BB962C8B-B14F-4D97-AF65-F5344CB8AC3E}">
        <p14:creationId xmlns:p14="http://schemas.microsoft.com/office/powerpoint/2010/main" val="648785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46CE3E-BAE1-4379-BB03-BB830258BFC7}" type="slidenum">
              <a:rPr lang="en-US" smtClean="0"/>
              <a:t>18</a:t>
            </a:fld>
            <a:endParaRPr lang="en-US"/>
          </a:p>
        </p:txBody>
      </p:sp>
    </p:spTree>
    <p:extLst>
      <p:ext uri="{BB962C8B-B14F-4D97-AF65-F5344CB8AC3E}">
        <p14:creationId xmlns:p14="http://schemas.microsoft.com/office/powerpoint/2010/main" val="255398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46CE3E-BAE1-4379-BB03-BB830258BFC7}" type="slidenum">
              <a:rPr lang="en-US" smtClean="0"/>
              <a:t>19</a:t>
            </a:fld>
            <a:endParaRPr lang="en-US"/>
          </a:p>
        </p:txBody>
      </p:sp>
    </p:spTree>
    <p:extLst>
      <p:ext uri="{BB962C8B-B14F-4D97-AF65-F5344CB8AC3E}">
        <p14:creationId xmlns:p14="http://schemas.microsoft.com/office/powerpoint/2010/main" val="1306448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self study will consist of the following information which you will be adding to the SharePoint as you complete these tasks.</a:t>
            </a:r>
          </a:p>
          <a:p>
            <a:r>
              <a:rPr lang="en-US" dirty="0"/>
              <a:t>Finalized Policies and Procedures (approved by PCM)</a:t>
            </a:r>
          </a:p>
          <a:p>
            <a:r>
              <a:rPr lang="en-US" dirty="0"/>
              <a:t>Annual Service Review and Equity Plan </a:t>
            </a:r>
          </a:p>
          <a:p>
            <a:r>
              <a:rPr lang="en-US" dirty="0"/>
              <a:t>Quarterly Reports for the last 4 completed quarters</a:t>
            </a:r>
          </a:p>
          <a:p>
            <a:r>
              <a:rPr lang="en-US" dirty="0"/>
              <a:t>MIS Reports (Accreditation tool will be updated to add report names for each self study section so you know what reports to include. You will want to run these and upload closer to the submission date of January 5</a:t>
            </a:r>
            <a:r>
              <a:rPr lang="en-US" baseline="30000" dirty="0"/>
              <a:t>th</a:t>
            </a:r>
            <a:r>
              <a:rPr lang="en-US" dirty="0"/>
              <a:t> to get your most recent data for recent practice.</a:t>
            </a:r>
          </a:p>
          <a:p>
            <a:r>
              <a:rPr lang="en-US" dirty="0"/>
              <a:t>Human Resources info-standardized interview questions, job postings, staff resumes, and staff development plans if applicable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rPr>
              <a:t>Use Accreditation tool to see breakdown of self study submission by BPS and where to find the info; ASR, Quarterly Reports, MIS reports, HR</a:t>
            </a:r>
          </a:p>
          <a:p>
            <a:endParaRPr lang="en-US" dirty="0"/>
          </a:p>
          <a:p>
            <a:endParaRPr lang="en-US" dirty="0"/>
          </a:p>
        </p:txBody>
      </p:sp>
      <p:sp>
        <p:nvSpPr>
          <p:cNvPr id="4" name="Slide Number Placeholder 3"/>
          <p:cNvSpPr>
            <a:spLocks noGrp="1"/>
          </p:cNvSpPr>
          <p:nvPr>
            <p:ph type="sldNum" sz="quarter" idx="5"/>
          </p:nvPr>
        </p:nvSpPr>
        <p:spPr/>
        <p:txBody>
          <a:bodyPr/>
          <a:lstStyle/>
          <a:p>
            <a:fld id="{6F46CE3E-BAE1-4379-BB03-BB830258BFC7}" type="slidenum">
              <a:rPr lang="en-US" smtClean="0"/>
              <a:t>20</a:t>
            </a:fld>
            <a:endParaRPr lang="en-US"/>
          </a:p>
        </p:txBody>
      </p:sp>
    </p:spTree>
    <p:extLst>
      <p:ext uri="{BB962C8B-B14F-4D97-AF65-F5344CB8AC3E}">
        <p14:creationId xmlns:p14="http://schemas.microsoft.com/office/powerpoint/2010/main" val="3034275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Here is the agenda for today. We will take a quick look at the Accreditation Timeline, we will go over some HFA tips and trends that I learned of from our national TA specialist. We will then talk about the self study and what is required for BPS 6, 10 and 11. Corinne will walk through the MIS reports for BPS 6,10, and 11. We will talk about what you will be submitting for the self study and then we will see what questions you have. </a:t>
            </a:r>
          </a:p>
        </p:txBody>
      </p:sp>
      <p:sp>
        <p:nvSpPr>
          <p:cNvPr id="4" name="Slide Number Placeholder 3"/>
          <p:cNvSpPr>
            <a:spLocks noGrp="1"/>
          </p:cNvSpPr>
          <p:nvPr>
            <p:ph type="sldNum" sz="quarter" idx="5"/>
          </p:nvPr>
        </p:nvSpPr>
        <p:spPr/>
        <p:txBody>
          <a:bodyPr/>
          <a:lstStyle/>
          <a:p>
            <a:fld id="{6F46CE3E-BAE1-4379-BB03-BB830258BFC7}" type="slidenum">
              <a:rPr lang="en-US" smtClean="0"/>
              <a:t>2</a:t>
            </a:fld>
            <a:endParaRPr lang="en-US"/>
          </a:p>
        </p:txBody>
      </p:sp>
    </p:spTree>
    <p:extLst>
      <p:ext uri="{BB962C8B-B14F-4D97-AF65-F5344CB8AC3E}">
        <p14:creationId xmlns:p14="http://schemas.microsoft.com/office/powerpoint/2010/main" val="2774203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46CE3E-BAE1-4379-BB03-BB830258BFC7}" type="slidenum">
              <a:rPr lang="en-US" smtClean="0"/>
              <a:t>22</a:t>
            </a:fld>
            <a:endParaRPr lang="en-US"/>
          </a:p>
        </p:txBody>
      </p:sp>
    </p:spTree>
    <p:extLst>
      <p:ext uri="{BB962C8B-B14F-4D97-AF65-F5344CB8AC3E}">
        <p14:creationId xmlns:p14="http://schemas.microsoft.com/office/powerpoint/2010/main" val="3999354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46CE3E-BAE1-4379-BB03-BB830258BFC7}" type="slidenum">
              <a:rPr lang="en-US" smtClean="0"/>
              <a:t>23</a:t>
            </a:fld>
            <a:endParaRPr lang="en-US"/>
          </a:p>
        </p:txBody>
      </p:sp>
    </p:spTree>
    <p:extLst>
      <p:ext uri="{BB962C8B-B14F-4D97-AF65-F5344CB8AC3E}">
        <p14:creationId xmlns:p14="http://schemas.microsoft.com/office/powerpoint/2010/main" val="32384889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46CE3E-BAE1-4379-BB03-BB830258BFC7}" type="slidenum">
              <a:rPr lang="en-US" smtClean="0"/>
              <a:t>24</a:t>
            </a:fld>
            <a:endParaRPr lang="en-US"/>
          </a:p>
        </p:txBody>
      </p:sp>
    </p:spTree>
    <p:extLst>
      <p:ext uri="{BB962C8B-B14F-4D97-AF65-F5344CB8AC3E}">
        <p14:creationId xmlns:p14="http://schemas.microsoft.com/office/powerpoint/2010/main" val="2234534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we are in July for 101 number 6. Next month we will be focusing on the updates to Child Abuse and Neglect reporting based on the new BPS and discussing supervision and the self study. In September we will be discussing BPS 7,8 and 9 with an emphasis on 9 because much of those items are part of the self study. In October we will be looking at PI’s and out BPS topics for October and November will be TBD based on what is needed as we monitor the self study entries.</a:t>
            </a:r>
          </a:p>
        </p:txBody>
      </p:sp>
      <p:sp>
        <p:nvSpPr>
          <p:cNvPr id="4" name="Slide Number Placeholder 3"/>
          <p:cNvSpPr>
            <a:spLocks noGrp="1"/>
          </p:cNvSpPr>
          <p:nvPr>
            <p:ph type="sldNum" sz="quarter" idx="5"/>
          </p:nvPr>
        </p:nvSpPr>
        <p:spPr/>
        <p:txBody>
          <a:bodyPr/>
          <a:lstStyle/>
          <a:p>
            <a:fld id="{6F46CE3E-BAE1-4379-BB03-BB830258BFC7}" type="slidenum">
              <a:rPr lang="en-US" smtClean="0"/>
              <a:t>3</a:t>
            </a:fld>
            <a:endParaRPr lang="en-US" dirty="0"/>
          </a:p>
        </p:txBody>
      </p:sp>
    </p:spTree>
    <p:extLst>
      <p:ext uri="{BB962C8B-B14F-4D97-AF65-F5344CB8AC3E}">
        <p14:creationId xmlns:p14="http://schemas.microsoft.com/office/powerpoint/2010/main" val="2874944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national TA specialist shared some tips and trends based on preliminary findings from site visits with the 8</a:t>
            </a:r>
            <a:r>
              <a:rPr lang="en-US" baseline="30000" dirty="0"/>
              <a:t>th</a:t>
            </a:r>
            <a:r>
              <a:rPr lang="en-US" dirty="0"/>
              <a:t> edition. The first one we wanted to discuss today is about policy and procedure. Please ensure that your procedure is inserted directly under the HFNY policy. Some issues they have noticed for some sites is that the procedures are separate from policy which makes it challenging for Peer Reviewers to score because it can look as though the site is missing information. For example, in the HFNY policy the committee used the HFA checklist to ensure we covered all requirements of the policy but that doesn’t mean your specific procedures has everything. If you separate your procedures from the HFNY policy, you will most likely score out. Please arrange your policy and procedures in the above format to ensure they stay together, and all information is included. </a:t>
            </a:r>
          </a:p>
        </p:txBody>
      </p:sp>
      <p:sp>
        <p:nvSpPr>
          <p:cNvPr id="4" name="Slide Number Placeholder 3"/>
          <p:cNvSpPr>
            <a:spLocks noGrp="1"/>
          </p:cNvSpPr>
          <p:nvPr>
            <p:ph type="sldNum" sz="quarter" idx="5"/>
          </p:nvPr>
        </p:nvSpPr>
        <p:spPr/>
        <p:txBody>
          <a:bodyPr/>
          <a:lstStyle/>
          <a:p>
            <a:fld id="{6F46CE3E-BAE1-4379-BB03-BB830258BFC7}" type="slidenum">
              <a:rPr lang="en-US" smtClean="0"/>
              <a:t>4</a:t>
            </a:fld>
            <a:endParaRPr lang="en-US" dirty="0"/>
          </a:p>
        </p:txBody>
      </p:sp>
    </p:spTree>
    <p:extLst>
      <p:ext uri="{BB962C8B-B14F-4D97-AF65-F5344CB8AC3E}">
        <p14:creationId xmlns:p14="http://schemas.microsoft.com/office/powerpoint/2010/main" val="4221493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example of what not to do. You shouldn’t have a HFNY policy “manual” and the a set of procedures. Everything should be together. </a:t>
            </a:r>
          </a:p>
        </p:txBody>
      </p:sp>
      <p:sp>
        <p:nvSpPr>
          <p:cNvPr id="4" name="Slide Number Placeholder 3"/>
          <p:cNvSpPr>
            <a:spLocks noGrp="1"/>
          </p:cNvSpPr>
          <p:nvPr>
            <p:ph type="sldNum" sz="quarter" idx="5"/>
          </p:nvPr>
        </p:nvSpPr>
        <p:spPr/>
        <p:txBody>
          <a:bodyPr/>
          <a:lstStyle/>
          <a:p>
            <a:fld id="{6F46CE3E-BAE1-4379-BB03-BB830258BFC7}" type="slidenum">
              <a:rPr lang="en-US" smtClean="0"/>
              <a:t>5</a:t>
            </a:fld>
            <a:endParaRPr lang="en-US" dirty="0"/>
          </a:p>
        </p:txBody>
      </p:sp>
    </p:spTree>
    <p:extLst>
      <p:ext uri="{BB962C8B-B14F-4D97-AF65-F5344CB8AC3E}">
        <p14:creationId xmlns:p14="http://schemas.microsoft.com/office/powerpoint/2010/main" val="623348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Family Rights and Confidentiality was another BPS they noticed was out in some of the recent visits because not all bullets outlined in the BPS were in the forms that families sign. This is an essential standard for GA-3B. HFNY created a standardized Family Service Agreement and Rights and Confidentiality Form. </a:t>
            </a:r>
            <a:r>
              <a:rPr lang="en-US" sz="1200" dirty="0">
                <a:solidFill>
                  <a:schemeClr val="tx2"/>
                </a:solidFill>
                <a:effectLst/>
                <a:latin typeface="Arial" panose="020B0604020202020204" pitchFamily="34" charset="0"/>
                <a:ea typeface="Calibri" panose="020F0502020204030204" pitchFamily="34" charset="0"/>
              </a:rPr>
              <a:t>HFNY programs are now required to use this form with all newly enrolled families as of April 20, 2023. For existing families, programs will need to have enrolled families sign this updated form to replace the current form your program is using. We ask that all existing families have the new HFNY Service Agreement and Rights and Confidentiality form signed by August 14, 2023. This form ensures everything needed for GA-3A and GA-3B are included. </a:t>
            </a:r>
          </a:p>
          <a:p>
            <a:endParaRPr lang="en-US" sz="1200" dirty="0">
              <a:solidFill>
                <a:schemeClr val="tx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ea typeface="Calibri" panose="020F0502020204030204" pitchFamily="34" charset="0"/>
              </a:rPr>
              <a:t>R</a:t>
            </a:r>
            <a:r>
              <a:rPr lang="en-US" sz="1200" dirty="0">
                <a:effectLst/>
                <a:latin typeface="Calibri" panose="020F0502020204030204" pitchFamily="34" charset="0"/>
                <a:ea typeface="Calibri" panose="020F0502020204030204" pitchFamily="34" charset="0"/>
              </a:rPr>
              <a:t>eminder HFNY Service Agreement, and the Rights and Confidentiality form has been translated into different languages. Programs can download the documents from the MIS</a:t>
            </a:r>
            <a:r>
              <a:rPr lang="en-US" sz="1200" dirty="0">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To find them,  go to Help and Docs, click on Paper Forms and add HFNY Rights to the search box.  That should bring all 5 documents and </a:t>
            </a:r>
            <a:r>
              <a:rPr lang="en-US" sz="1200" dirty="0">
                <a:latin typeface="Calibri" panose="020F0502020204030204" pitchFamily="34" charset="0"/>
                <a:ea typeface="Calibri" panose="020F0502020204030204" pitchFamily="34" charset="0"/>
              </a:rPr>
              <a:t>you </a:t>
            </a:r>
            <a:r>
              <a:rPr lang="en-US" sz="1200" dirty="0">
                <a:effectLst/>
                <a:latin typeface="Calibri" panose="020F0502020204030204" pitchFamily="34" charset="0"/>
                <a:ea typeface="Calibri" panose="020F0502020204030204" pitchFamily="34" charset="0"/>
              </a:rPr>
              <a:t>can select the appropriate language to download.</a:t>
            </a:r>
          </a:p>
          <a:p>
            <a:endParaRPr lang="en-US" dirty="0"/>
          </a:p>
        </p:txBody>
      </p:sp>
      <p:sp>
        <p:nvSpPr>
          <p:cNvPr id="4" name="Slide Number Placeholder 3"/>
          <p:cNvSpPr>
            <a:spLocks noGrp="1"/>
          </p:cNvSpPr>
          <p:nvPr>
            <p:ph type="sldNum" sz="quarter" idx="5"/>
          </p:nvPr>
        </p:nvSpPr>
        <p:spPr/>
        <p:txBody>
          <a:bodyPr/>
          <a:lstStyle/>
          <a:p>
            <a:fld id="{6F46CE3E-BAE1-4379-BB03-BB830258BFC7}" type="slidenum">
              <a:rPr lang="en-US" smtClean="0"/>
              <a:t>6</a:t>
            </a:fld>
            <a:endParaRPr lang="en-US"/>
          </a:p>
        </p:txBody>
      </p:sp>
    </p:spTree>
    <p:extLst>
      <p:ext uri="{BB962C8B-B14F-4D97-AF65-F5344CB8AC3E}">
        <p14:creationId xmlns:p14="http://schemas.microsoft.com/office/powerpoint/2010/main" val="1826213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I know we aren’t talking about 9-1A-91D until September but I thought it was important to highlight this now so adjustments can be made if needed. Job descriptions MUST include all bullets in the BPS. One of the trends noticed was that some of the information in the bullets were not included in job descriptions and sites scored out for this. </a:t>
            </a:r>
          </a:p>
        </p:txBody>
      </p:sp>
      <p:sp>
        <p:nvSpPr>
          <p:cNvPr id="4" name="Slide Number Placeholder 3"/>
          <p:cNvSpPr>
            <a:spLocks noGrp="1"/>
          </p:cNvSpPr>
          <p:nvPr>
            <p:ph type="sldNum" sz="quarter" idx="5"/>
          </p:nvPr>
        </p:nvSpPr>
        <p:spPr/>
        <p:txBody>
          <a:bodyPr/>
          <a:lstStyle/>
          <a:p>
            <a:fld id="{6F46CE3E-BAE1-4379-BB03-BB830258BFC7}" type="slidenum">
              <a:rPr lang="en-US" smtClean="0"/>
              <a:t>7</a:t>
            </a:fld>
            <a:endParaRPr lang="en-US"/>
          </a:p>
        </p:txBody>
      </p:sp>
    </p:spTree>
    <p:extLst>
      <p:ext uri="{BB962C8B-B14F-4D97-AF65-F5344CB8AC3E}">
        <p14:creationId xmlns:p14="http://schemas.microsoft.com/office/powerpoint/2010/main" val="748059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are the requirements from the BPS for supervisors </a:t>
            </a:r>
          </a:p>
        </p:txBody>
      </p:sp>
      <p:sp>
        <p:nvSpPr>
          <p:cNvPr id="4" name="Slide Number Placeholder 3"/>
          <p:cNvSpPr>
            <a:spLocks noGrp="1"/>
          </p:cNvSpPr>
          <p:nvPr>
            <p:ph type="sldNum" sz="quarter" idx="5"/>
          </p:nvPr>
        </p:nvSpPr>
        <p:spPr/>
        <p:txBody>
          <a:bodyPr/>
          <a:lstStyle/>
          <a:p>
            <a:fld id="{6F46CE3E-BAE1-4379-BB03-BB830258BFC7}" type="slidenum">
              <a:rPr lang="en-US" smtClean="0"/>
              <a:t>8</a:t>
            </a:fld>
            <a:endParaRPr lang="en-US"/>
          </a:p>
        </p:txBody>
      </p:sp>
    </p:spTree>
    <p:extLst>
      <p:ext uri="{BB962C8B-B14F-4D97-AF65-F5344CB8AC3E}">
        <p14:creationId xmlns:p14="http://schemas.microsoft.com/office/powerpoint/2010/main" val="3897782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Here are the qualifications for direct staff. One thing to note in particular the national TA specialist mentioned for direct service staff the highlighted bullet above stating infant mental health endorsement preferred was something they saw missing frequently. Check your job descriptions and update as needed now.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We will continue to share any trends or lessons learned to help us prepare. </a:t>
            </a:r>
          </a:p>
        </p:txBody>
      </p:sp>
      <p:sp>
        <p:nvSpPr>
          <p:cNvPr id="4" name="Slide Number Placeholder 3"/>
          <p:cNvSpPr>
            <a:spLocks noGrp="1"/>
          </p:cNvSpPr>
          <p:nvPr>
            <p:ph type="sldNum" sz="quarter" idx="5"/>
          </p:nvPr>
        </p:nvSpPr>
        <p:spPr/>
        <p:txBody>
          <a:bodyPr/>
          <a:lstStyle/>
          <a:p>
            <a:fld id="{6F46CE3E-BAE1-4379-BB03-BB830258BFC7}" type="slidenum">
              <a:rPr lang="en-US" smtClean="0"/>
              <a:t>9</a:t>
            </a:fld>
            <a:endParaRPr lang="en-US"/>
          </a:p>
        </p:txBody>
      </p:sp>
    </p:spTree>
    <p:extLst>
      <p:ext uri="{BB962C8B-B14F-4D97-AF65-F5344CB8AC3E}">
        <p14:creationId xmlns:p14="http://schemas.microsoft.com/office/powerpoint/2010/main" val="93311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485"/>
            <a:ext cx="10363200" cy="1468967"/>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434700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517238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
        <p:nvSpPr>
          <p:cNvPr id="2" name="Vertical Title 1"/>
          <p:cNvSpPr>
            <a:spLocks noGrp="1"/>
          </p:cNvSpPr>
          <p:nvPr>
            <p:ph type="title" orient="vert"/>
          </p:nvPr>
        </p:nvSpPr>
        <p:spPr>
          <a:xfrm>
            <a:off x="8839200" y="584199"/>
            <a:ext cx="2743200" cy="55414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584200"/>
            <a:ext cx="8026400" cy="55414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21911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4D41A6-5819-4CC3-96FB-17C6647FB804}"/>
              </a:ext>
            </a:extLst>
          </p:cNvPr>
          <p:cNvSpPr>
            <a:spLocks noGrp="1"/>
          </p:cNvSpPr>
          <p:nvPr>
            <p:ph sz="quarter" idx="10"/>
          </p:nvPr>
        </p:nvSpPr>
        <p:spPr>
          <a:xfrm>
            <a:off x="812800" y="2514600"/>
            <a:ext cx="7518400" cy="1828800"/>
          </a:xfrm>
          <a:prstGeom prst="rect">
            <a:avLst/>
          </a:prstGeom>
        </p:spPr>
        <p:txBody>
          <a:bodyPr/>
          <a:lstStyle>
            <a:lvl1pPr marL="0" indent="0" algn="l" defTabSz="1219170" rtl="0" eaLnBrk="1" latinLnBrk="0" hangingPunct="1">
              <a:buNone/>
              <a:defRPr lang="en-US" sz="5333" b="1" kern="1200" dirty="0" smtClean="0">
                <a:solidFill>
                  <a:srgbClr val="002D73"/>
                </a:solidFill>
                <a:latin typeface="Arial" panose="020B0604020202020204" pitchFamily="34" charset="0"/>
                <a:ea typeface="+mn-ea"/>
                <a:cs typeface="Arial" panose="020B0604020202020204" pitchFamily="34" charset="0"/>
              </a:defRPr>
            </a:lvl1pPr>
            <a:lvl2pPr marL="0" indent="0" algn="l" defTabSz="1219170" rtl="0" eaLnBrk="1" latinLnBrk="0" hangingPunct="1">
              <a:buNone/>
              <a:defRPr lang="en-US" sz="3733" b="1" kern="1200" dirty="0" smtClean="0">
                <a:solidFill>
                  <a:srgbClr val="646569"/>
                </a:solidFill>
                <a:latin typeface="Arial" panose="020B0604020202020204" pitchFamily="34" charset="0"/>
                <a:ea typeface="+mn-ea"/>
                <a:cs typeface="Arial" panose="020B0604020202020204" pitchFamily="34" charset="0"/>
              </a:defRPr>
            </a:lvl2pPr>
            <a:lvl3pPr marL="1219170" indent="0">
              <a:buNone/>
              <a:defRPr/>
            </a:lvl3pPr>
          </a:lstStyle>
          <a:p>
            <a:pPr lvl="0"/>
            <a:r>
              <a:rPr lang="en-US"/>
              <a:t>Edit Master text styles</a:t>
            </a:r>
          </a:p>
          <a:p>
            <a:pPr lvl="1"/>
            <a:r>
              <a:rPr lang="en-US"/>
              <a:t>Second level</a:t>
            </a:r>
          </a:p>
        </p:txBody>
      </p:sp>
    </p:spTree>
    <p:extLst>
      <p:ext uri="{BB962C8B-B14F-4D97-AF65-F5344CB8AC3E}">
        <p14:creationId xmlns:p14="http://schemas.microsoft.com/office/powerpoint/2010/main" val="940434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Mast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C4E410-A5E7-464B-BF2E-3220AA3B6BDF}"/>
              </a:ext>
            </a:extLst>
          </p:cNvPr>
          <p:cNvSpPr>
            <a:spLocks noGrp="1"/>
          </p:cNvSpPr>
          <p:nvPr>
            <p:ph sz="quarter" idx="10"/>
          </p:nvPr>
        </p:nvSpPr>
        <p:spPr>
          <a:xfrm>
            <a:off x="1117600" y="1803400"/>
            <a:ext cx="9753600" cy="4064000"/>
          </a:xfrm>
          <a:prstGeom prst="rect">
            <a:avLst/>
          </a:prstGeom>
        </p:spPr>
        <p:txBody>
          <a:bodyPr/>
          <a:lstStyle>
            <a:lvl1pPr marL="0" algn="l" defTabSz="1219170" rtl="0" eaLnBrk="1" latinLnBrk="0" hangingPunct="1">
              <a:defRPr lang="en-US" sz="3200" kern="1200" dirty="0" smtClean="0">
                <a:solidFill>
                  <a:srgbClr val="646569"/>
                </a:solidFill>
                <a:latin typeface="Arial" panose="020B0604020202020204" pitchFamily="34" charset="0"/>
                <a:ea typeface="+mn-ea"/>
                <a:cs typeface="Arial" panose="020B0604020202020204" pitchFamily="34" charset="0"/>
              </a:defRPr>
            </a:lvl1pPr>
            <a:lvl2pPr>
              <a:defRPr sz="2667">
                <a:solidFill>
                  <a:srgbClr val="646569"/>
                </a:solidFill>
              </a:defRPr>
            </a:lvl2pPr>
            <a:lvl3pPr>
              <a:defRPr sz="2400">
                <a:solidFill>
                  <a:srgbClr val="646569"/>
                </a:solidFill>
              </a:defRPr>
            </a:lvl3pPr>
            <a:lvl4pPr>
              <a:defRPr sz="2133">
                <a:solidFill>
                  <a:srgbClr val="646569"/>
                </a:solidFill>
              </a:defRPr>
            </a:lvl4pPr>
            <a:lvl5pPr>
              <a:defRPr sz="2133">
                <a:solidFill>
                  <a:srgbClr val="64656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8556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74377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Section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716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Master">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CBE487A-53A5-420E-B6F6-0513486ECF45}"/>
              </a:ext>
            </a:extLst>
          </p:cNvPr>
          <p:cNvSpPr>
            <a:spLocks noGrp="1"/>
          </p:cNvSpPr>
          <p:nvPr>
            <p:ph sz="quarter" idx="10"/>
          </p:nvPr>
        </p:nvSpPr>
        <p:spPr>
          <a:xfrm>
            <a:off x="711200" y="2819400"/>
            <a:ext cx="4876800" cy="1930400"/>
          </a:xfrm>
          <a:prstGeom prst="rect">
            <a:avLst/>
          </a:prstGeom>
        </p:spPr>
        <p:txBody>
          <a:bodyPr/>
          <a:lstStyle>
            <a:lvl1pPr marL="0" indent="0" algn="l" defTabSz="1219170" rtl="0" eaLnBrk="1" latinLnBrk="0" hangingPunct="1">
              <a:buNone/>
              <a:defRPr lang="en-US" sz="5333" b="1" kern="1200" dirty="0" smtClean="0">
                <a:solidFill>
                  <a:schemeClr val="bg1"/>
                </a:solidFill>
                <a:latin typeface="Arial" panose="020B0604020202020204" pitchFamily="34" charset="0"/>
                <a:ea typeface="+mn-ea"/>
                <a:cs typeface="Arial" panose="020B0604020202020204" pitchFamily="34" charset="0"/>
              </a:defRPr>
            </a:lvl1pPr>
            <a:lvl2pPr marL="0" indent="0" algn="l" defTabSz="1219170" rtl="0" eaLnBrk="1" latinLnBrk="0" hangingPunct="1">
              <a:buNone/>
              <a:defRPr lang="en-US" sz="5333" b="1" kern="1200" dirty="0" smtClean="0">
                <a:solidFill>
                  <a:schemeClr val="bg1"/>
                </a:solidFill>
                <a:latin typeface="Arial" panose="020B0604020202020204" pitchFamily="34" charset="0"/>
                <a:ea typeface="+mn-ea"/>
                <a:cs typeface="Arial" panose="020B0604020202020204" pitchFamily="34" charset="0"/>
              </a:defRPr>
            </a:lvl2pPr>
          </a:lstStyle>
          <a:p>
            <a:pPr lvl="0"/>
            <a:r>
              <a:rPr lang="en-US"/>
              <a:t>Edit Master text styles</a:t>
            </a:r>
          </a:p>
        </p:txBody>
      </p:sp>
    </p:spTree>
    <p:extLst>
      <p:ext uri="{BB962C8B-B14F-4D97-AF65-F5344CB8AC3E}">
        <p14:creationId xmlns:p14="http://schemas.microsoft.com/office/powerpoint/2010/main" val="3761330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8326CE-2BD8-B647-BE42-F8EAB70E1360}" type="datetimeFigureOut">
              <a:rPr lang="en-US" smtClean="0">
                <a:solidFill>
                  <a:srgbClr val="F18513">
                    <a:tint val="75000"/>
                  </a:srgbClr>
                </a:solidFill>
              </a:rPr>
              <a:pPr/>
              <a:t>7/10/2023</a:t>
            </a:fld>
            <a:endParaRPr lang="en-US">
              <a:solidFill>
                <a:srgbClr val="F18513">
                  <a:tint val="75000"/>
                </a:srgbClr>
              </a:solidFill>
            </a:endParaRPr>
          </a:p>
        </p:txBody>
      </p:sp>
      <p:sp>
        <p:nvSpPr>
          <p:cNvPr id="3" name="Footer Placeholder 2"/>
          <p:cNvSpPr>
            <a:spLocks noGrp="1"/>
          </p:cNvSpPr>
          <p:nvPr>
            <p:ph type="ftr" sz="quarter" idx="11"/>
          </p:nvPr>
        </p:nvSpPr>
        <p:spPr/>
        <p:txBody>
          <a:bodyPr/>
          <a:lstStyle/>
          <a:p>
            <a:endParaRPr lang="en-US">
              <a:solidFill>
                <a:srgbClr val="F18513">
                  <a:tint val="75000"/>
                </a:srgbClr>
              </a:solidFill>
            </a:endParaRPr>
          </a:p>
        </p:txBody>
      </p:sp>
      <p:sp>
        <p:nvSpPr>
          <p:cNvPr id="4" name="Slide Number Placeholder 3"/>
          <p:cNvSpPr>
            <a:spLocks noGrp="1"/>
          </p:cNvSpPr>
          <p:nvPr>
            <p:ph type="sldNum" sz="quarter" idx="12"/>
          </p:nvPr>
        </p:nvSpPr>
        <p:spPr/>
        <p:txBody>
          <a:bodyPr/>
          <a:lstStyle/>
          <a:p>
            <a:fld id="{7BE85998-F56B-D449-AD66-11012F91624C}" type="slidenum">
              <a:rPr lang="en-US" smtClean="0">
                <a:solidFill>
                  <a:srgbClr val="F18513">
                    <a:tint val="75000"/>
                  </a:srgbClr>
                </a:solidFill>
              </a:rPr>
              <a:pPr/>
              <a:t>‹#›</a:t>
            </a:fld>
            <a:endParaRPr lang="en-US">
              <a:solidFill>
                <a:srgbClr val="F18513">
                  <a:tint val="75000"/>
                </a:srgbClr>
              </a:solidFill>
            </a:endParaRPr>
          </a:p>
        </p:txBody>
      </p:sp>
    </p:spTree>
    <p:extLst>
      <p:ext uri="{BB962C8B-B14F-4D97-AF65-F5344CB8AC3E}">
        <p14:creationId xmlns:p14="http://schemas.microsoft.com/office/powerpoint/2010/main" val="4124080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375474-AE28-42F8-97BB-BD5F26A87E0F}"/>
              </a:ext>
            </a:extLst>
          </p:cNvPr>
          <p:cNvSpPr txBox="1"/>
          <p:nvPr userDrawn="1"/>
        </p:nvSpPr>
        <p:spPr>
          <a:xfrm>
            <a:off x="406400" y="6273800"/>
            <a:ext cx="3251200" cy="338554"/>
          </a:xfrm>
          <a:prstGeom prst="rect">
            <a:avLst/>
          </a:prstGeom>
          <a:noFill/>
        </p:spPr>
        <p:txBody>
          <a:bodyPr wrap="square" rtlCol="0">
            <a:spAutoFit/>
          </a:bodyPr>
          <a:lstStyle/>
          <a:p>
            <a:fld id="{969F5D3E-43A8-434C-8FA4-F5E5FD5F7A43}" type="datetime4">
              <a:rPr lang="en-US" sz="1600" b="1" smtClean="0">
                <a:solidFill>
                  <a:schemeClr val="bg1"/>
                </a:solidFill>
                <a:latin typeface="Arial" panose="020B0604020202020204" pitchFamily="34" charset="0"/>
                <a:cs typeface="Arial" panose="020B0604020202020204" pitchFamily="34" charset="0"/>
              </a:rPr>
              <a:t>July 10, 2023</a:t>
            </a:fld>
            <a:endParaRPr lang="en-US" sz="16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4942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Section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3486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564294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3133"/>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185"/>
            <a:ext cx="10363200" cy="1500716"/>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190379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465520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4584"/>
            <a:ext cx="5386917"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5934"/>
            <a:ext cx="5386917"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4584"/>
            <a:ext cx="5389033"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8" y="2175934"/>
            <a:ext cx="5389033"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146282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617673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836712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584200"/>
            <a:ext cx="4011084" cy="1016000"/>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584201"/>
            <a:ext cx="6815667" cy="554143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600200"/>
            <a:ext cx="4011084" cy="45254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170604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7267"/>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3833"/>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867"/>
            <a:ext cx="7315200" cy="8043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4201397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04897"/>
            <a:ext cx="10972800" cy="93556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4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A7754AA7-8025-408E-B296-E2B43FE08638}" type="slidenum">
              <a:rPr lang="en-US" smtClean="0"/>
              <a:t>‹#›</a:t>
            </a:fld>
            <a:endParaRPr lang="en-US"/>
          </a:p>
        </p:txBody>
      </p:sp>
      <p:sp>
        <p:nvSpPr>
          <p:cNvPr id="7" name="Rectangle 6"/>
          <p:cNvSpPr/>
          <p:nvPr userDrawn="1"/>
        </p:nvSpPr>
        <p:spPr>
          <a:xfrm>
            <a:off x="0" y="83126"/>
            <a:ext cx="12192000" cy="399473"/>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Slide Number Placeholder 3"/>
          <p:cNvSpPr txBox="1">
            <a:spLocks/>
          </p:cNvSpPr>
          <p:nvPr userDrawn="1"/>
        </p:nvSpPr>
        <p:spPr>
          <a:xfrm>
            <a:off x="11074400" y="117474"/>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600" smtClean="0"/>
              <a:pPr/>
              <a:t>‹#›</a:t>
            </a:fld>
            <a:endParaRPr lang="en-US" sz="1600"/>
          </a:p>
        </p:txBody>
      </p:sp>
      <p:sp>
        <p:nvSpPr>
          <p:cNvPr id="10" name="Rectangle 9"/>
          <p:cNvSpPr/>
          <p:nvPr userDrawn="1"/>
        </p:nvSpPr>
        <p:spPr>
          <a:xfrm>
            <a:off x="0" y="-25400"/>
            <a:ext cx="12192000" cy="108525"/>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4" name="Picture 3" descr="A picture containing text&#10;&#10;Description automatically generated">
            <a:extLst>
              <a:ext uri="{FF2B5EF4-FFF2-40B4-BE49-F238E27FC236}">
                <a16:creationId xmlns:a16="http://schemas.microsoft.com/office/drawing/2014/main" id="{ACD6F749-3C4F-BF61-125C-A19A2341FB1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213461" y="6138211"/>
            <a:ext cx="2368939" cy="429783"/>
          </a:xfrm>
          <a:prstGeom prst="rect">
            <a:avLst/>
          </a:prstGeom>
        </p:spPr>
      </p:pic>
    </p:spTree>
    <p:extLst>
      <p:ext uri="{BB962C8B-B14F-4D97-AF65-F5344CB8AC3E}">
        <p14:creationId xmlns:p14="http://schemas.microsoft.com/office/powerpoint/2010/main" val="254374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algn="l" defTabSz="1219170" rtl="0" eaLnBrk="1" latinLnBrk="0" hangingPunct="1">
        <a:spcBef>
          <a:spcPct val="0"/>
        </a:spcBef>
        <a:buNone/>
        <a:defRPr lang="en-US" sz="4800" b="1" kern="1200" dirty="0">
          <a:solidFill>
            <a:srgbClr val="002D73"/>
          </a:solidFill>
          <a:latin typeface="Arial" panose="020B0604020202020204" pitchFamily="34" charset="0"/>
          <a:ea typeface="+mn-ea"/>
          <a:cs typeface="Arial" panose="020B0604020202020204" pitchFamily="34" charset="0"/>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rgbClr val="646569"/>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3733" kern="1200">
          <a:solidFill>
            <a:srgbClr val="646569"/>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3200" kern="1200">
          <a:solidFill>
            <a:srgbClr val="646569"/>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667" kern="1200">
          <a:solidFill>
            <a:srgbClr val="646569"/>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667" kern="1200">
          <a:solidFill>
            <a:srgbClr val="646569"/>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9AE51E1D-7280-49D6-A2E2-CE63FE17EF16}" type="datetimeFigureOut">
              <a:rPr lang="en-US" smtClean="0"/>
              <a:t>7/10/2023</a:t>
            </a:fld>
            <a:endParaRPr lang="en-US"/>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8BACAC6D-BD82-4571-9E34-C1EFF11A946D}" type="slidenum">
              <a:rPr lang="en-US" smtClean="0"/>
              <a:t>‹#›</a:t>
            </a:fld>
            <a:endParaRPr lang="en-US"/>
          </a:p>
        </p:txBody>
      </p:sp>
      <p:sp>
        <p:nvSpPr>
          <p:cNvPr id="7" name="Rectangle 6"/>
          <p:cNvSpPr/>
          <p:nvPr userDrawn="1"/>
        </p:nvSpPr>
        <p:spPr>
          <a:xfrm>
            <a:off x="0" y="4953000"/>
            <a:ext cx="12192000" cy="1981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p:cNvSpPr/>
          <p:nvPr userDrawn="1"/>
        </p:nvSpPr>
        <p:spPr>
          <a:xfrm>
            <a:off x="0" y="4953000"/>
            <a:ext cx="12192000" cy="1016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Date Placeholder 1"/>
          <p:cNvSpPr txBox="1">
            <a:spLocks/>
          </p:cNvSpPr>
          <p:nvPr userDrawn="1"/>
        </p:nvSpPr>
        <p:spPr>
          <a:xfrm>
            <a:off x="609600" y="5257800"/>
            <a:ext cx="28448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67">
              <a:solidFill>
                <a:schemeClr val="bg1"/>
              </a:solidFill>
            </a:endParaRPr>
          </a:p>
        </p:txBody>
      </p:sp>
      <p:pic>
        <p:nvPicPr>
          <p:cNvPr id="2" name="Picture 1" descr="A picture containing text&#10;&#10;Description automatically generated">
            <a:extLst>
              <a:ext uri="{FF2B5EF4-FFF2-40B4-BE49-F238E27FC236}">
                <a16:creationId xmlns:a16="http://schemas.microsoft.com/office/drawing/2014/main" id="{C5FD0139-0B89-384F-F792-1774BDD60FD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3200" y="279400"/>
            <a:ext cx="4673600" cy="847904"/>
          </a:xfrm>
          <a:prstGeom prst="rect">
            <a:avLst/>
          </a:prstGeom>
        </p:spPr>
      </p:pic>
    </p:spTree>
    <p:extLst>
      <p:ext uri="{BB962C8B-B14F-4D97-AF65-F5344CB8AC3E}">
        <p14:creationId xmlns:p14="http://schemas.microsoft.com/office/powerpoint/2010/main" val="39913892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2108200"/>
            <a:ext cx="7112000" cy="36576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Rectangle 10"/>
          <p:cNvSpPr/>
          <p:nvPr userDrawn="1"/>
        </p:nvSpPr>
        <p:spPr>
          <a:xfrm>
            <a:off x="0" y="2053938"/>
            <a:ext cx="7112000" cy="108525"/>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Slide Number Placeholder 3"/>
          <p:cNvSpPr txBox="1">
            <a:spLocks/>
          </p:cNvSpPr>
          <p:nvPr userDrawn="1"/>
        </p:nvSpPr>
        <p:spPr>
          <a:xfrm>
            <a:off x="11074400" y="117474"/>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600" smtClean="0">
                <a:solidFill>
                  <a:srgbClr val="002D73"/>
                </a:solidFill>
              </a:rPr>
              <a:pPr/>
              <a:t>‹#›</a:t>
            </a:fld>
            <a:endParaRPr lang="en-US" sz="1600">
              <a:solidFill>
                <a:srgbClr val="002D73"/>
              </a:solidFill>
            </a:endParaRPr>
          </a:p>
        </p:txBody>
      </p:sp>
      <p:pic>
        <p:nvPicPr>
          <p:cNvPr id="2" name="Picture 1" descr="A picture containing text&#10;&#10;Description automatically generated">
            <a:extLst>
              <a:ext uri="{FF2B5EF4-FFF2-40B4-BE49-F238E27FC236}">
                <a16:creationId xmlns:a16="http://schemas.microsoft.com/office/drawing/2014/main" id="{F8B3B949-9EAC-1226-C811-9998783AC1F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13461" y="6138211"/>
            <a:ext cx="2368939" cy="429783"/>
          </a:xfrm>
          <a:prstGeom prst="rect">
            <a:avLst/>
          </a:prstGeom>
        </p:spPr>
      </p:pic>
    </p:spTree>
    <p:extLst>
      <p:ext uri="{BB962C8B-B14F-4D97-AF65-F5344CB8AC3E}">
        <p14:creationId xmlns:p14="http://schemas.microsoft.com/office/powerpoint/2010/main" val="1261860218"/>
      </p:ext>
    </p:extLst>
  </p:cSld>
  <p:clrMap bg1="lt1" tx1="dk1" bg2="lt2" tx2="dk2" accent1="accent1" accent2="accent2" accent3="accent3" accent4="accent4" accent5="accent5" accent6="accent6" hlink="hlink" folHlink="folHlink"/>
  <p:sldLayoutIdLst>
    <p:sldLayoutId id="2147483676" r:id="rId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2108200"/>
            <a:ext cx="7112000" cy="36576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Rectangle 10"/>
          <p:cNvSpPr/>
          <p:nvPr userDrawn="1"/>
        </p:nvSpPr>
        <p:spPr>
          <a:xfrm>
            <a:off x="0" y="2053938"/>
            <a:ext cx="7112000" cy="108525"/>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Slide Number Placeholder 3"/>
          <p:cNvSpPr txBox="1">
            <a:spLocks/>
          </p:cNvSpPr>
          <p:nvPr userDrawn="1"/>
        </p:nvSpPr>
        <p:spPr>
          <a:xfrm>
            <a:off x="11074400" y="117474"/>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600" smtClean="0">
                <a:solidFill>
                  <a:srgbClr val="002D73"/>
                </a:solidFill>
              </a:rPr>
              <a:pPr/>
              <a:t>‹#›</a:t>
            </a:fld>
            <a:endParaRPr lang="en-US" sz="1600">
              <a:solidFill>
                <a:srgbClr val="002D73"/>
              </a:solidFill>
            </a:endParaRPr>
          </a:p>
        </p:txBody>
      </p:sp>
      <p:pic>
        <p:nvPicPr>
          <p:cNvPr id="2" name="Picture 1" descr="A picture containing text&#10;&#10;Description automatically generated">
            <a:extLst>
              <a:ext uri="{FF2B5EF4-FFF2-40B4-BE49-F238E27FC236}">
                <a16:creationId xmlns:a16="http://schemas.microsoft.com/office/drawing/2014/main" id="{AC329F9B-10E5-6C90-C726-92D66ACA480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13461" y="6138211"/>
            <a:ext cx="2368939" cy="429783"/>
          </a:xfrm>
          <a:prstGeom prst="rect">
            <a:avLst/>
          </a:prstGeom>
        </p:spPr>
      </p:pic>
    </p:spTree>
    <p:extLst>
      <p:ext uri="{BB962C8B-B14F-4D97-AF65-F5344CB8AC3E}">
        <p14:creationId xmlns:p14="http://schemas.microsoft.com/office/powerpoint/2010/main" val="231432039"/>
      </p:ext>
    </p:extLst>
  </p:cSld>
  <p:clrMap bg1="lt1" tx1="dk1" bg2="lt2" tx2="dk2" accent1="accent1" accent2="accent2" accent3="accent3" accent4="accent4" accent5="accent5" accent6="accent6" hlink="hlink" folHlink="folHlink"/>
  <p:sldLayoutIdLst>
    <p:sldLayoutId id="2147483678" r:id="rId1"/>
    <p:sldLayoutId id="2147483686" r:id="rId2"/>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9AE51E1D-7280-49D6-A2E2-CE63FE17EF16}" type="datetimeFigureOut">
              <a:rPr lang="en-US" smtClean="0"/>
              <a:t>7/10/2023</a:t>
            </a:fld>
            <a:endParaRPr lang="en-US"/>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8BACAC6D-BD82-4571-9E34-C1EFF11A946D}" type="slidenum">
              <a:rPr lang="en-US" smtClean="0"/>
              <a:t>‹#›</a:t>
            </a:fld>
            <a:endParaRPr lang="en-US"/>
          </a:p>
        </p:txBody>
      </p:sp>
      <p:sp>
        <p:nvSpPr>
          <p:cNvPr id="7" name="Rectangle 6"/>
          <p:cNvSpPr/>
          <p:nvPr userDrawn="1"/>
        </p:nvSpPr>
        <p:spPr>
          <a:xfrm>
            <a:off x="0" y="4953000"/>
            <a:ext cx="12192000" cy="1981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p:cNvSpPr/>
          <p:nvPr userDrawn="1"/>
        </p:nvSpPr>
        <p:spPr>
          <a:xfrm>
            <a:off x="0" y="4953000"/>
            <a:ext cx="12192000" cy="1016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Date Placeholder 1"/>
          <p:cNvSpPr txBox="1">
            <a:spLocks/>
          </p:cNvSpPr>
          <p:nvPr userDrawn="1"/>
        </p:nvSpPr>
        <p:spPr>
          <a:xfrm>
            <a:off x="609600" y="5257800"/>
            <a:ext cx="28448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67">
              <a:solidFill>
                <a:schemeClr val="bg1"/>
              </a:solidFill>
            </a:endParaRPr>
          </a:p>
        </p:txBody>
      </p:sp>
      <p:pic>
        <p:nvPicPr>
          <p:cNvPr id="2" name="Picture 1" descr="A picture containing text&#10;&#10;Description automatically generated">
            <a:extLst>
              <a:ext uri="{FF2B5EF4-FFF2-40B4-BE49-F238E27FC236}">
                <a16:creationId xmlns:a16="http://schemas.microsoft.com/office/drawing/2014/main" id="{404A92D0-AAB3-5ED8-16F3-62EF612409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200" y="279400"/>
            <a:ext cx="4673600" cy="847904"/>
          </a:xfrm>
          <a:prstGeom prst="rect">
            <a:avLst/>
          </a:prstGeom>
        </p:spPr>
      </p:pic>
    </p:spTree>
    <p:extLst>
      <p:ext uri="{BB962C8B-B14F-4D97-AF65-F5344CB8AC3E}">
        <p14:creationId xmlns:p14="http://schemas.microsoft.com/office/powerpoint/2010/main" val="116340170"/>
      </p:ext>
    </p:extLst>
  </p:cSld>
  <p:clrMap bg1="lt1" tx1="dk1" bg2="lt2" tx2="dk2" accent1="accent1" accent2="accent2" accent3="accent3" accent4="accent4" accent5="accent5" accent6="accent6" hlink="hlink" folHlink="folHlink"/>
  <p:sldLayoutIdLst>
    <p:sldLayoutId id="2147483680" r:id="rId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2108200"/>
            <a:ext cx="7112000" cy="36576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Rectangle 10"/>
          <p:cNvSpPr/>
          <p:nvPr userDrawn="1"/>
        </p:nvSpPr>
        <p:spPr>
          <a:xfrm>
            <a:off x="0" y="2053938"/>
            <a:ext cx="7112000" cy="108525"/>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Slide Number Placeholder 3"/>
          <p:cNvSpPr txBox="1">
            <a:spLocks/>
          </p:cNvSpPr>
          <p:nvPr userDrawn="1"/>
        </p:nvSpPr>
        <p:spPr>
          <a:xfrm>
            <a:off x="11074400" y="117474"/>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600" smtClean="0">
                <a:solidFill>
                  <a:srgbClr val="002D73"/>
                </a:solidFill>
              </a:rPr>
              <a:pPr/>
              <a:t>‹#›</a:t>
            </a:fld>
            <a:endParaRPr lang="en-US" sz="1600">
              <a:solidFill>
                <a:srgbClr val="002D73"/>
              </a:solidFill>
            </a:endParaRPr>
          </a:p>
        </p:txBody>
      </p:sp>
      <p:sp>
        <p:nvSpPr>
          <p:cNvPr id="6" name="TextBox 5">
            <a:extLst>
              <a:ext uri="{FF2B5EF4-FFF2-40B4-BE49-F238E27FC236}">
                <a16:creationId xmlns:a16="http://schemas.microsoft.com/office/drawing/2014/main" id="{FBEC9E0F-3086-4A4B-89A1-90E7E206DEAA}"/>
              </a:ext>
            </a:extLst>
          </p:cNvPr>
          <p:cNvSpPr txBox="1"/>
          <p:nvPr userDrawn="1"/>
        </p:nvSpPr>
        <p:spPr>
          <a:xfrm>
            <a:off x="0" y="117474"/>
            <a:ext cx="3251200" cy="338554"/>
          </a:xfrm>
          <a:prstGeom prst="rect">
            <a:avLst/>
          </a:prstGeom>
          <a:noFill/>
        </p:spPr>
        <p:txBody>
          <a:bodyPr wrap="square" rtlCol="0">
            <a:spAutoFit/>
          </a:bodyPr>
          <a:lstStyle/>
          <a:p>
            <a:fld id="{969F5D3E-43A8-434C-8FA4-F5E5FD5F7A43}" type="datetime4">
              <a:rPr lang="en-US" sz="1600" b="1" smtClean="0">
                <a:solidFill>
                  <a:srgbClr val="002D73"/>
                </a:solidFill>
                <a:latin typeface="Arial" panose="020B0604020202020204" pitchFamily="34" charset="0"/>
                <a:cs typeface="Arial" panose="020B0604020202020204" pitchFamily="34" charset="0"/>
              </a:rPr>
              <a:t>July 10, 2023</a:t>
            </a:fld>
            <a:endParaRPr lang="en-US" sz="1600" b="1">
              <a:solidFill>
                <a:srgbClr val="002D73"/>
              </a:solidFill>
              <a:latin typeface="Arial" panose="020B0604020202020204" pitchFamily="34" charset="0"/>
              <a:cs typeface="Arial" panose="020B0604020202020204" pitchFamily="34" charset="0"/>
            </a:endParaRPr>
          </a:p>
        </p:txBody>
      </p:sp>
      <p:pic>
        <p:nvPicPr>
          <p:cNvPr id="2" name="Picture 1" descr="A picture containing text&#10;&#10;Description automatically generated">
            <a:extLst>
              <a:ext uri="{FF2B5EF4-FFF2-40B4-BE49-F238E27FC236}">
                <a16:creationId xmlns:a16="http://schemas.microsoft.com/office/drawing/2014/main" id="{73E6A940-AE31-254A-DF70-E631DF16E8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13461" y="6138211"/>
            <a:ext cx="2368939" cy="429783"/>
          </a:xfrm>
          <a:prstGeom prst="rect">
            <a:avLst/>
          </a:prstGeom>
        </p:spPr>
      </p:pic>
    </p:spTree>
    <p:extLst>
      <p:ext uri="{BB962C8B-B14F-4D97-AF65-F5344CB8AC3E}">
        <p14:creationId xmlns:p14="http://schemas.microsoft.com/office/powerpoint/2010/main" val="3754331369"/>
      </p:ext>
    </p:extLst>
  </p:cSld>
  <p:clrMap bg1="lt1" tx1="dk1" bg2="lt2" tx2="dk2" accent1="accent1" accent2="accent2" accent3="accent3" accent4="accent4" accent5="accent5" accent6="accent6" hlink="hlink" folHlink="folHlink"/>
  <p:sldLayoutIdLst>
    <p:sldLayoutId id="2147483684" r:id="rId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ocs.google.com/document/d/1f5ZV_1ZY44WQTiL9CrA69MmVKRNWy9C0_gVKXlvBXw/edi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healthyfamiliesnewyork.org/Staff/Documents/New%20Hire%20Training%20Checklist%205.16.23.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lucianoduarte.com/en/about-dynamic-reading/" TargetMode="External"/><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mailto:Claudia.Miranda-Julian@ocfs.ny.gov"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Allison.Contento@ocfs.ny.gov" TargetMode="External"/><Relationship Id="rId7" Type="http://schemas.microsoft.com/office/2007/relationships/hdphoto" Target="../media/hdphoto1.wdp"/><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image" Target="../media/image12.png"/><Relationship Id="rId5" Type="http://schemas.openxmlformats.org/officeDocument/2006/relationships/hyperlink" Target="mailto:Suzan.Harry@ocfs.ny.gov" TargetMode="External"/><Relationship Id="rId4" Type="http://schemas.openxmlformats.org/officeDocument/2006/relationships/hyperlink" Target="mailto:Melanie.Schraa@ocfs.ny.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s://nysemail-my.sharepoint.com/personal/allison_contento_ocfs_ny_gov/Documents/HFNY%20Rights%20and%20Confidentiality%204.3.23%20For%20Distribution.docx?web=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9DCE76-26E8-48C7-967B-301ED9F1165F}"/>
              </a:ext>
            </a:extLst>
          </p:cNvPr>
          <p:cNvSpPr>
            <a:spLocks noGrp="1"/>
          </p:cNvSpPr>
          <p:nvPr>
            <p:ph sz="quarter" idx="10"/>
          </p:nvPr>
        </p:nvSpPr>
        <p:spPr>
          <a:xfrm>
            <a:off x="931985" y="1600200"/>
            <a:ext cx="10357338" cy="2606844"/>
          </a:xfrm>
        </p:spPr>
        <p:txBody>
          <a:bodyPr/>
          <a:lstStyle/>
          <a:p>
            <a:pPr algn="ctr"/>
            <a:r>
              <a:rPr lang="en-US" sz="6000" dirty="0">
                <a:solidFill>
                  <a:srgbClr val="523187"/>
                </a:solidFill>
              </a:rPr>
              <a:t>HFNY Accreditation 101</a:t>
            </a:r>
          </a:p>
          <a:p>
            <a:pPr algn="ctr"/>
            <a:endParaRPr lang="en-US" sz="1200" i="1" dirty="0"/>
          </a:p>
          <a:p>
            <a:pPr algn="ctr"/>
            <a:r>
              <a:rPr lang="en-US" sz="3200" i="1" dirty="0"/>
              <a:t>Best Practice Standards 6, 10 &amp; 11</a:t>
            </a:r>
          </a:p>
          <a:p>
            <a:pPr algn="ctr"/>
            <a:r>
              <a:rPr lang="en-US" sz="3200" i="1" dirty="0"/>
              <a:t>MIS Reports </a:t>
            </a:r>
          </a:p>
          <a:p>
            <a:pPr algn="ctr"/>
            <a:endParaRPr lang="en-US" sz="3200" i="1" dirty="0"/>
          </a:p>
          <a:p>
            <a:pPr algn="ctr"/>
            <a:endParaRPr lang="en-US" sz="3200" i="1" dirty="0"/>
          </a:p>
        </p:txBody>
      </p:sp>
      <p:sp>
        <p:nvSpPr>
          <p:cNvPr id="14" name="TextBox 13">
            <a:extLst>
              <a:ext uri="{FF2B5EF4-FFF2-40B4-BE49-F238E27FC236}">
                <a16:creationId xmlns:a16="http://schemas.microsoft.com/office/drawing/2014/main" id="{3F19BD89-C40D-448B-A2E3-F336388CFAC7}"/>
              </a:ext>
            </a:extLst>
          </p:cNvPr>
          <p:cNvSpPr txBox="1"/>
          <p:nvPr/>
        </p:nvSpPr>
        <p:spPr>
          <a:xfrm>
            <a:off x="219918" y="5200699"/>
            <a:ext cx="4677287" cy="523220"/>
          </a:xfrm>
          <a:prstGeom prst="rect">
            <a:avLst/>
          </a:prstGeom>
          <a:noFill/>
        </p:spPr>
        <p:txBody>
          <a:bodyPr wrap="square" lIns="91440" tIns="45720" rIns="91440" bIns="45720" rtlCol="0" anchor="t">
            <a:spAutoFit/>
          </a:bodyPr>
          <a:lstStyle/>
          <a:p>
            <a:r>
              <a:rPr lang="en-US" sz="2800" b="1" dirty="0">
                <a:solidFill>
                  <a:schemeClr val="bg1"/>
                </a:solidFill>
                <a:latin typeface="Arial" panose="020B0604020202020204" pitchFamily="34" charset="0"/>
                <a:cs typeface="Arial" panose="020B0604020202020204" pitchFamily="34" charset="0"/>
              </a:rPr>
              <a:t>June 7, 2023</a:t>
            </a:r>
          </a:p>
        </p:txBody>
      </p:sp>
      <p:sp>
        <p:nvSpPr>
          <p:cNvPr id="8" name="TextBox 7">
            <a:extLst>
              <a:ext uri="{FF2B5EF4-FFF2-40B4-BE49-F238E27FC236}">
                <a16:creationId xmlns:a16="http://schemas.microsoft.com/office/drawing/2014/main" id="{5023553E-BDCF-4E51-B4B4-2A90021C8640}"/>
              </a:ext>
            </a:extLst>
          </p:cNvPr>
          <p:cNvSpPr txBox="1"/>
          <p:nvPr/>
        </p:nvSpPr>
        <p:spPr>
          <a:xfrm>
            <a:off x="7077083" y="5491912"/>
            <a:ext cx="4677287" cy="523220"/>
          </a:xfrm>
          <a:prstGeom prst="rect">
            <a:avLst/>
          </a:prstGeom>
          <a:noFill/>
        </p:spPr>
        <p:txBody>
          <a:bodyPr wrap="square" lIns="91440" tIns="45720" rIns="91440" bIns="45720" rtlCol="0" anchor="t">
            <a:spAutoFit/>
          </a:bodyPr>
          <a:lstStyle/>
          <a:p>
            <a:endParaRPr lang="en-US" sz="2800" b="1" dirty="0">
              <a:solidFill>
                <a:schemeClr val="bg1"/>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1B720320-C6A5-4BAD-AAB6-A00F4F9CA4BD}"/>
              </a:ext>
            </a:extLst>
          </p:cNvPr>
          <p:cNvGrpSpPr/>
          <p:nvPr/>
        </p:nvGrpSpPr>
        <p:grpSpPr>
          <a:xfrm>
            <a:off x="576262" y="4222448"/>
            <a:ext cx="11039476" cy="599398"/>
            <a:chOff x="576262" y="4222448"/>
            <a:chExt cx="11039476" cy="599398"/>
          </a:xfrm>
        </p:grpSpPr>
        <p:pic>
          <p:nvPicPr>
            <p:cNvPr id="7" name="Picture 6">
              <a:extLst>
                <a:ext uri="{FF2B5EF4-FFF2-40B4-BE49-F238E27FC236}">
                  <a16:creationId xmlns:a16="http://schemas.microsoft.com/office/drawing/2014/main" id="{F74BF465-E42B-49D1-B382-7FDF72E88C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6010" y="4222448"/>
              <a:ext cx="2414083" cy="585110"/>
            </a:xfrm>
            <a:prstGeom prst="rect">
              <a:avLst/>
            </a:prstGeom>
          </p:spPr>
        </p:pic>
        <p:pic>
          <p:nvPicPr>
            <p:cNvPr id="9" name="Picture 8">
              <a:extLst>
                <a:ext uri="{FF2B5EF4-FFF2-40B4-BE49-F238E27FC236}">
                  <a16:creationId xmlns:a16="http://schemas.microsoft.com/office/drawing/2014/main" id="{7E20B4F5-0DE3-4C48-A7AD-3785029630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9885" y="4286216"/>
              <a:ext cx="4585853" cy="535630"/>
            </a:xfrm>
            <a:prstGeom prst="rect">
              <a:avLst/>
            </a:prstGeom>
          </p:spPr>
        </p:pic>
        <p:pic>
          <p:nvPicPr>
            <p:cNvPr id="10" name="Picture 9">
              <a:extLst>
                <a:ext uri="{FF2B5EF4-FFF2-40B4-BE49-F238E27FC236}">
                  <a16:creationId xmlns:a16="http://schemas.microsoft.com/office/drawing/2014/main" id="{8DF66F7A-1F7D-4709-A1E6-FF533CA70C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262" y="4259438"/>
              <a:ext cx="3099956" cy="562408"/>
            </a:xfrm>
            <a:prstGeom prst="rect">
              <a:avLst/>
            </a:prstGeom>
          </p:spPr>
        </p:pic>
      </p:grpSp>
    </p:spTree>
    <p:extLst>
      <p:ext uri="{BB962C8B-B14F-4D97-AF65-F5344CB8AC3E}">
        <p14:creationId xmlns:p14="http://schemas.microsoft.com/office/powerpoint/2010/main" val="2425290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A4D42-E98E-4F63-AF88-04E5BD5A0A21}"/>
              </a:ext>
            </a:extLst>
          </p:cNvPr>
          <p:cNvSpPr>
            <a:spLocks noGrp="1"/>
          </p:cNvSpPr>
          <p:nvPr>
            <p:ph type="title"/>
          </p:nvPr>
        </p:nvSpPr>
        <p:spPr>
          <a:xfrm>
            <a:off x="609600" y="732365"/>
            <a:ext cx="10972800" cy="708099"/>
          </a:xfrm>
        </p:spPr>
        <p:txBody>
          <a:bodyPr>
            <a:normAutofit fontScale="90000"/>
          </a:bodyPr>
          <a:lstStyle/>
          <a:p>
            <a:pPr algn="ctr"/>
            <a:r>
              <a:rPr lang="en-US" dirty="0"/>
              <a:t>Best Practice Standard 6 </a:t>
            </a:r>
          </a:p>
        </p:txBody>
      </p:sp>
      <p:sp>
        <p:nvSpPr>
          <p:cNvPr id="3" name="Content Placeholder 2">
            <a:extLst>
              <a:ext uri="{FF2B5EF4-FFF2-40B4-BE49-F238E27FC236}">
                <a16:creationId xmlns:a16="http://schemas.microsoft.com/office/drawing/2014/main" id="{46D1A241-CF3A-4456-8791-B91A9DFDA8FC}"/>
              </a:ext>
            </a:extLst>
          </p:cNvPr>
          <p:cNvSpPr>
            <a:spLocks noGrp="1"/>
          </p:cNvSpPr>
          <p:nvPr>
            <p:ph idx="1"/>
          </p:nvPr>
        </p:nvSpPr>
        <p:spPr>
          <a:xfrm>
            <a:off x="609600" y="1731818"/>
            <a:ext cx="10972800" cy="3345791"/>
          </a:xfrm>
        </p:spPr>
        <p:txBody>
          <a:bodyPr>
            <a:normAutofit/>
          </a:bodyPr>
          <a:lstStyle/>
          <a:p>
            <a:r>
              <a:rPr lang="en-US" sz="2800" dirty="0">
                <a:solidFill>
                  <a:schemeClr val="tx2"/>
                </a:solidFill>
                <a:ea typeface="Arial" panose="020B0604020202020204" pitchFamily="34" charset="0"/>
              </a:rPr>
              <a:t>HFNY Accreditation Tool and Policies and Procedures</a:t>
            </a:r>
          </a:p>
          <a:p>
            <a:pPr marL="0" indent="0">
              <a:buNone/>
            </a:pPr>
            <a:endParaRPr lang="en-US" sz="2800" dirty="0">
              <a:solidFill>
                <a:schemeClr val="tx2"/>
              </a:solidFill>
              <a:ea typeface="Arial" panose="020B0604020202020204" pitchFamily="34" charset="0"/>
            </a:endParaRPr>
          </a:p>
          <a:p>
            <a:pPr lvl="1">
              <a:buFont typeface="Wingdings" panose="05000000000000000000" pitchFamily="2" charset="2"/>
              <a:buChar char="§"/>
            </a:pPr>
            <a:r>
              <a:rPr lang="en-US" sz="2266" dirty="0">
                <a:solidFill>
                  <a:schemeClr val="tx2"/>
                </a:solidFill>
                <a:ea typeface="Arial" panose="020B0604020202020204" pitchFamily="34" charset="0"/>
              </a:rPr>
              <a:t> BPS 6 has five policies </a:t>
            </a:r>
            <a:r>
              <a:rPr lang="en-US" sz="2400" dirty="0">
                <a:solidFill>
                  <a:schemeClr val="tx2"/>
                </a:solidFill>
                <a:ea typeface="Arial" panose="020B0604020202020204" pitchFamily="34" charset="0"/>
              </a:rPr>
              <a:t>6-1A, 6-2A, 6-3A, 6-4A, 6-5A</a:t>
            </a:r>
          </a:p>
          <a:p>
            <a:pPr lvl="2">
              <a:buFont typeface="Wingdings" panose="05000000000000000000" pitchFamily="2" charset="2"/>
              <a:buChar char="§"/>
            </a:pPr>
            <a:r>
              <a:rPr lang="en-US" sz="1733" dirty="0">
                <a:solidFill>
                  <a:schemeClr val="tx2"/>
                </a:solidFill>
                <a:ea typeface="Arial" panose="020B0604020202020204" pitchFamily="34" charset="0"/>
              </a:rPr>
              <a:t>Consider checking your policy and procedures against the Accreditation tool to ensure you have all you want/need included for procedures. If you do update any procedures, you must send the updated procedure to your PCM for review and approval. </a:t>
            </a:r>
          </a:p>
          <a:p>
            <a:pPr marL="685783" lvl="1" indent="0">
              <a:buNone/>
            </a:pPr>
            <a:endParaRPr lang="en-US" sz="2266" dirty="0">
              <a:effectLst/>
              <a:latin typeface="Arial" panose="020B0604020202020204" pitchFamily="34" charset="0"/>
              <a:ea typeface="Arial" panose="020B0604020202020204" pitchFamily="34" charset="0"/>
            </a:endParaRPr>
          </a:p>
          <a:p>
            <a:pPr marL="0" indent="0">
              <a:buNone/>
            </a:pPr>
            <a:endParaRPr lang="en-US" sz="2800" dirty="0"/>
          </a:p>
        </p:txBody>
      </p:sp>
    </p:spTree>
    <p:extLst>
      <p:ext uri="{BB962C8B-B14F-4D97-AF65-F5344CB8AC3E}">
        <p14:creationId xmlns:p14="http://schemas.microsoft.com/office/powerpoint/2010/main" val="702963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A4D42-E98E-4F63-AF88-04E5BD5A0A21}"/>
              </a:ext>
            </a:extLst>
          </p:cNvPr>
          <p:cNvSpPr>
            <a:spLocks noGrp="1"/>
          </p:cNvSpPr>
          <p:nvPr>
            <p:ph type="title"/>
          </p:nvPr>
        </p:nvSpPr>
        <p:spPr>
          <a:xfrm>
            <a:off x="609600" y="732365"/>
            <a:ext cx="10972800" cy="708099"/>
          </a:xfrm>
        </p:spPr>
        <p:txBody>
          <a:bodyPr>
            <a:normAutofit fontScale="90000"/>
          </a:bodyPr>
          <a:lstStyle/>
          <a:p>
            <a:pPr algn="ctr"/>
            <a:r>
              <a:rPr lang="en-US" dirty="0"/>
              <a:t>Best Practice Standard 10 </a:t>
            </a:r>
          </a:p>
        </p:txBody>
      </p:sp>
      <p:sp>
        <p:nvSpPr>
          <p:cNvPr id="3" name="Content Placeholder 2">
            <a:extLst>
              <a:ext uri="{FF2B5EF4-FFF2-40B4-BE49-F238E27FC236}">
                <a16:creationId xmlns:a16="http://schemas.microsoft.com/office/drawing/2014/main" id="{46D1A241-CF3A-4456-8791-B91A9DFDA8FC}"/>
              </a:ext>
            </a:extLst>
          </p:cNvPr>
          <p:cNvSpPr>
            <a:spLocks noGrp="1"/>
          </p:cNvSpPr>
          <p:nvPr>
            <p:ph idx="1"/>
          </p:nvPr>
        </p:nvSpPr>
        <p:spPr>
          <a:xfrm>
            <a:off x="609600" y="1440464"/>
            <a:ext cx="10972800" cy="4583818"/>
          </a:xfrm>
        </p:spPr>
        <p:txBody>
          <a:bodyPr>
            <a:normAutofit/>
          </a:bodyPr>
          <a:lstStyle/>
          <a:p>
            <a:pPr marL="609585" lvl="1" indent="0">
              <a:buNone/>
            </a:pPr>
            <a:endParaRPr lang="en-US" sz="2400" dirty="0">
              <a:solidFill>
                <a:schemeClr val="tx2"/>
              </a:solidFill>
              <a:ea typeface="Arial" panose="020B0604020202020204" pitchFamily="34" charset="0"/>
            </a:endParaRPr>
          </a:p>
          <a:p>
            <a:pPr lvl="2">
              <a:buFont typeface="Wingdings" panose="05000000000000000000" pitchFamily="2" charset="2"/>
              <a:buChar char="§"/>
            </a:pPr>
            <a:r>
              <a:rPr lang="en-US" sz="2000" dirty="0">
                <a:solidFill>
                  <a:schemeClr val="tx2"/>
                </a:solidFill>
                <a:ea typeface="Arial" panose="020B0604020202020204" pitchFamily="34" charset="0"/>
              </a:rPr>
              <a:t>All documentation for this standard will be found in the self study. This includes policies and MIS reports to show evidence of trainings. </a:t>
            </a:r>
          </a:p>
          <a:p>
            <a:pPr lvl="3">
              <a:buFont typeface="Wingdings" panose="05000000000000000000" pitchFamily="2" charset="2"/>
              <a:buChar char="§"/>
            </a:pPr>
            <a:r>
              <a:rPr lang="en-US" sz="1600" dirty="0">
                <a:solidFill>
                  <a:schemeClr val="tx2"/>
                </a:solidFill>
                <a:ea typeface="Arial" panose="020B0604020202020204" pitchFamily="34" charset="0"/>
              </a:rPr>
              <a:t>10-1 Training Policy </a:t>
            </a:r>
          </a:p>
          <a:p>
            <a:pPr lvl="3">
              <a:buFont typeface="Wingdings" panose="05000000000000000000" pitchFamily="2" charset="2"/>
              <a:buChar char="§"/>
            </a:pPr>
            <a:r>
              <a:rPr lang="en-US" sz="1600" dirty="0">
                <a:solidFill>
                  <a:schemeClr val="tx2"/>
                </a:solidFill>
                <a:ea typeface="Arial" panose="020B0604020202020204" pitchFamily="34" charset="0"/>
              </a:rPr>
              <a:t>10-2 A-H Orientation Trainings (MIS report)</a:t>
            </a:r>
          </a:p>
          <a:p>
            <a:pPr lvl="3">
              <a:buFont typeface="Wingdings" panose="05000000000000000000" pitchFamily="2" charset="2"/>
              <a:buChar char="§"/>
            </a:pPr>
            <a:r>
              <a:rPr lang="en-US" sz="1600" dirty="0">
                <a:solidFill>
                  <a:schemeClr val="tx2"/>
                </a:solidFill>
                <a:ea typeface="Arial" panose="020B0604020202020204" pitchFamily="34" charset="0"/>
              </a:rPr>
              <a:t>10-2D Orientation to Child Abuse and Neglect (MIS report) </a:t>
            </a:r>
            <a:r>
              <a:rPr lang="en-US" sz="1600" dirty="0">
                <a:solidFill>
                  <a:srgbClr val="FF0000"/>
                </a:solidFill>
                <a:ea typeface="Arial" panose="020B0604020202020204" pitchFamily="34" charset="0"/>
              </a:rPr>
              <a:t>Safety Standard (to score a 2 all recent staff must have this orientation completed PRIOR to working with families) </a:t>
            </a:r>
            <a:endParaRPr lang="en-US" sz="1600" dirty="0">
              <a:solidFill>
                <a:schemeClr val="tx2"/>
              </a:solidFill>
              <a:ea typeface="Arial" panose="020B0604020202020204" pitchFamily="34" charset="0"/>
            </a:endParaRPr>
          </a:p>
          <a:p>
            <a:pPr lvl="3">
              <a:buFont typeface="Wingdings" panose="05000000000000000000" pitchFamily="2" charset="2"/>
              <a:buChar char="§"/>
            </a:pPr>
            <a:r>
              <a:rPr lang="en-US" sz="1600" dirty="0">
                <a:solidFill>
                  <a:schemeClr val="tx2"/>
                </a:solidFill>
                <a:ea typeface="Arial" panose="020B0604020202020204" pitchFamily="34" charset="0"/>
              </a:rPr>
              <a:t>10-3A Stop Gap Training Policy </a:t>
            </a:r>
          </a:p>
          <a:p>
            <a:pPr lvl="3">
              <a:buFont typeface="Wingdings" panose="05000000000000000000" pitchFamily="2" charset="2"/>
              <a:buChar char="§"/>
            </a:pPr>
            <a:r>
              <a:rPr lang="en-US" sz="1600" dirty="0">
                <a:solidFill>
                  <a:schemeClr val="tx2"/>
                </a:solidFill>
                <a:ea typeface="Arial" panose="020B0604020202020204" pitchFamily="34" charset="0"/>
              </a:rPr>
              <a:t>10-4 A-C Core Training completion (MIS report) </a:t>
            </a:r>
            <a:r>
              <a:rPr lang="en-US" sz="1600" dirty="0">
                <a:solidFill>
                  <a:srgbClr val="FF0000"/>
                </a:solidFill>
                <a:ea typeface="Arial" panose="020B0604020202020204" pitchFamily="34" charset="0"/>
              </a:rPr>
              <a:t>Essential Standard (to score a 2 all recent staff must have Core completed within timeframes of hire for role)  </a:t>
            </a:r>
            <a:endParaRPr lang="en-US" sz="1600" dirty="0">
              <a:solidFill>
                <a:schemeClr val="tx2"/>
              </a:solidFill>
              <a:ea typeface="Arial" panose="020B0604020202020204" pitchFamily="34" charset="0"/>
            </a:endParaRPr>
          </a:p>
          <a:p>
            <a:pPr lvl="3">
              <a:buFont typeface="Wingdings" panose="05000000000000000000" pitchFamily="2" charset="2"/>
              <a:buChar char="§"/>
            </a:pPr>
            <a:r>
              <a:rPr lang="en-US" sz="1600" dirty="0">
                <a:solidFill>
                  <a:schemeClr val="tx2"/>
                </a:solidFill>
                <a:ea typeface="Arial" panose="020B0604020202020204" pitchFamily="34" charset="0"/>
              </a:rPr>
              <a:t>10-5 Implementation Training (MIS Report) (Program Managers only) </a:t>
            </a:r>
          </a:p>
          <a:p>
            <a:pPr lvl="3">
              <a:buFont typeface="Wingdings" panose="05000000000000000000" pitchFamily="2" charset="2"/>
              <a:buChar char="§"/>
            </a:pPr>
            <a:r>
              <a:rPr lang="en-US" sz="1600" dirty="0">
                <a:solidFill>
                  <a:schemeClr val="tx2"/>
                </a:solidFill>
                <a:ea typeface="Arial" panose="020B0604020202020204" pitchFamily="34" charset="0"/>
              </a:rPr>
              <a:t>10-6 A-D Tools Training (ASQ, CCI, depression screening) (MIS report) </a:t>
            </a:r>
          </a:p>
          <a:p>
            <a:pPr lvl="3">
              <a:buFont typeface="Wingdings" panose="05000000000000000000" pitchFamily="2" charset="2"/>
              <a:buChar char="§"/>
            </a:pPr>
            <a:endParaRPr lang="en-US" sz="1200" dirty="0">
              <a:solidFill>
                <a:schemeClr val="tx2"/>
              </a:solidFill>
              <a:ea typeface="Arial" panose="020B0604020202020204" pitchFamily="34" charset="0"/>
            </a:endParaRPr>
          </a:p>
          <a:p>
            <a:pPr marL="685783" lvl="1" indent="0">
              <a:buNone/>
            </a:pPr>
            <a:endParaRPr lang="en-US" sz="2266" dirty="0">
              <a:effectLst/>
              <a:latin typeface="Arial" panose="020B0604020202020204" pitchFamily="34" charset="0"/>
              <a:ea typeface="Arial" panose="020B0604020202020204" pitchFamily="34" charset="0"/>
            </a:endParaRPr>
          </a:p>
          <a:p>
            <a:pPr marL="0" indent="0">
              <a:buNone/>
            </a:pPr>
            <a:endParaRPr lang="en-US" sz="2800" dirty="0"/>
          </a:p>
        </p:txBody>
      </p:sp>
    </p:spTree>
    <p:extLst>
      <p:ext uri="{BB962C8B-B14F-4D97-AF65-F5344CB8AC3E}">
        <p14:creationId xmlns:p14="http://schemas.microsoft.com/office/powerpoint/2010/main" val="3150746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EFDFC-BB4D-4003-BE91-07144B5D1C13}"/>
              </a:ext>
            </a:extLst>
          </p:cNvPr>
          <p:cNvSpPr>
            <a:spLocks noGrp="1"/>
          </p:cNvSpPr>
          <p:nvPr>
            <p:ph type="title"/>
          </p:nvPr>
        </p:nvSpPr>
        <p:spPr/>
        <p:txBody>
          <a:bodyPr>
            <a:normAutofit/>
          </a:bodyPr>
          <a:lstStyle/>
          <a:p>
            <a:pPr algn="ctr"/>
            <a:r>
              <a:rPr lang="en-US" sz="4300" dirty="0"/>
              <a:t>Best Practice Standard 11</a:t>
            </a:r>
            <a:endParaRPr lang="en-US" sz="4300" b="0" dirty="0"/>
          </a:p>
        </p:txBody>
      </p:sp>
      <p:sp>
        <p:nvSpPr>
          <p:cNvPr id="3" name="Content Placeholder 2">
            <a:extLst>
              <a:ext uri="{FF2B5EF4-FFF2-40B4-BE49-F238E27FC236}">
                <a16:creationId xmlns:a16="http://schemas.microsoft.com/office/drawing/2014/main" id="{AC5EE878-8345-4E78-81BA-38FEC1AB8750}"/>
              </a:ext>
            </a:extLst>
          </p:cNvPr>
          <p:cNvSpPr>
            <a:spLocks noGrp="1"/>
          </p:cNvSpPr>
          <p:nvPr>
            <p:ph idx="1"/>
          </p:nvPr>
        </p:nvSpPr>
        <p:spPr/>
        <p:txBody>
          <a:bodyPr/>
          <a:lstStyle/>
          <a:p>
            <a:pPr lvl="1">
              <a:buFont typeface="Arial" panose="020B0604020202020204" pitchFamily="34" charset="0"/>
              <a:buChar char="•"/>
            </a:pPr>
            <a:endParaRPr lang="en-US" sz="1700" dirty="0">
              <a:solidFill>
                <a:schemeClr val="tx2"/>
              </a:solidFill>
              <a:ea typeface="Arial" panose="020B0604020202020204" pitchFamily="34" charset="0"/>
            </a:endParaRPr>
          </a:p>
          <a:p>
            <a:pPr lvl="1">
              <a:buFont typeface="Arial" panose="020B0604020202020204" pitchFamily="34" charset="0"/>
              <a:buChar char="•"/>
            </a:pPr>
            <a:r>
              <a:rPr lang="en-US" sz="2400" dirty="0">
                <a:solidFill>
                  <a:schemeClr val="tx2"/>
                </a:solidFill>
                <a:ea typeface="Arial" panose="020B0604020202020204" pitchFamily="34" charset="0"/>
              </a:rPr>
              <a:t>All documentation for this standard will be found in the self study and consists of MIS reports to show evidence of trainings. </a:t>
            </a:r>
          </a:p>
          <a:p>
            <a:pPr lvl="2"/>
            <a:r>
              <a:rPr lang="en-US" sz="1800" dirty="0">
                <a:solidFill>
                  <a:schemeClr val="tx2"/>
                </a:solidFill>
                <a:ea typeface="Arial" panose="020B0604020202020204" pitchFamily="34" charset="0"/>
              </a:rPr>
              <a:t>11-1A-D Three month Wrap Arounds (MIS report)</a:t>
            </a:r>
          </a:p>
          <a:p>
            <a:pPr lvl="2"/>
            <a:r>
              <a:rPr lang="en-US" sz="1800" dirty="0">
                <a:solidFill>
                  <a:schemeClr val="tx2"/>
                </a:solidFill>
                <a:ea typeface="Arial" panose="020B0604020202020204" pitchFamily="34" charset="0"/>
              </a:rPr>
              <a:t>11-2 A-G Six Month Wrap Arounds (MIS report)</a:t>
            </a:r>
          </a:p>
          <a:p>
            <a:pPr lvl="2"/>
            <a:r>
              <a:rPr lang="en-US" sz="1800" dirty="0">
                <a:solidFill>
                  <a:schemeClr val="tx2"/>
                </a:solidFill>
                <a:ea typeface="Arial" panose="020B0604020202020204" pitchFamily="34" charset="0"/>
              </a:rPr>
              <a:t>11-3E Twelve Month Wraparounds (MIS report)</a:t>
            </a:r>
          </a:p>
          <a:p>
            <a:pPr lvl="2"/>
            <a:r>
              <a:rPr lang="en-US" sz="1800" dirty="0">
                <a:solidFill>
                  <a:schemeClr val="tx2"/>
                </a:solidFill>
                <a:ea typeface="Arial" panose="020B0604020202020204" pitchFamily="34" charset="0"/>
              </a:rPr>
              <a:t>11-4A Ongoing Training (MIS report)</a:t>
            </a:r>
          </a:p>
          <a:p>
            <a:pPr lvl="2"/>
            <a:r>
              <a:rPr lang="en-US" sz="1800" dirty="0">
                <a:solidFill>
                  <a:schemeClr val="tx2"/>
                </a:solidFill>
                <a:ea typeface="Arial" panose="020B0604020202020204" pitchFamily="34" charset="0"/>
              </a:rPr>
              <a:t>11-4B Annual Child Abuse and Neglect Training (MIS report)</a:t>
            </a:r>
          </a:p>
          <a:p>
            <a:pPr lvl="2"/>
            <a:r>
              <a:rPr lang="en-US" sz="1800" dirty="0">
                <a:solidFill>
                  <a:schemeClr val="tx2"/>
                </a:solidFill>
                <a:ea typeface="Arial" panose="020B0604020202020204" pitchFamily="34" charset="0"/>
              </a:rPr>
              <a:t>11-4C Annual Diversity, Equity and Inclusion Training (MIS report)</a:t>
            </a:r>
          </a:p>
          <a:p>
            <a:pPr marL="1219170" lvl="2" indent="0">
              <a:buNone/>
            </a:pPr>
            <a:endParaRPr lang="en-US" sz="1400" dirty="0">
              <a:solidFill>
                <a:schemeClr val="tx2"/>
              </a:solidFill>
              <a:ea typeface="Arial" panose="020B0604020202020204" pitchFamily="34" charset="0"/>
            </a:endParaRPr>
          </a:p>
          <a:p>
            <a:pPr marL="609585" lvl="1" indent="0">
              <a:buNone/>
            </a:pPr>
            <a:endParaRPr lang="en-US" sz="1400" dirty="0">
              <a:solidFill>
                <a:schemeClr val="tx2"/>
              </a:solidFill>
              <a:ea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32833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55D6D7-3411-40A6-BAD1-14C2AEC440C6}"/>
              </a:ext>
            </a:extLst>
          </p:cNvPr>
          <p:cNvSpPr>
            <a:spLocks noGrp="1"/>
          </p:cNvSpPr>
          <p:nvPr>
            <p:ph type="ctrTitle"/>
          </p:nvPr>
        </p:nvSpPr>
        <p:spPr>
          <a:xfrm>
            <a:off x="914400" y="788566"/>
            <a:ext cx="10363200" cy="1719742"/>
          </a:xfrm>
        </p:spPr>
        <p:txBody>
          <a:bodyPr>
            <a:normAutofit/>
          </a:bodyPr>
          <a:lstStyle/>
          <a:p>
            <a:pPr algn="ctr"/>
            <a:r>
              <a:rPr lang="en-US" sz="6600" dirty="0"/>
              <a:t>Accreditation and MIS</a:t>
            </a:r>
          </a:p>
        </p:txBody>
      </p:sp>
      <p:sp>
        <p:nvSpPr>
          <p:cNvPr id="5" name="Subtitle 4">
            <a:extLst>
              <a:ext uri="{FF2B5EF4-FFF2-40B4-BE49-F238E27FC236}">
                <a16:creationId xmlns:a16="http://schemas.microsoft.com/office/drawing/2014/main" id="{F0EF76E6-F85E-42A2-A7DB-70AB99CA000B}"/>
              </a:ext>
            </a:extLst>
          </p:cNvPr>
          <p:cNvSpPr>
            <a:spLocks noGrp="1"/>
          </p:cNvSpPr>
          <p:nvPr>
            <p:ph type="subTitle" idx="1"/>
          </p:nvPr>
        </p:nvSpPr>
        <p:spPr>
          <a:xfrm>
            <a:off x="1828800" y="2843868"/>
            <a:ext cx="9160778" cy="2634142"/>
          </a:xfrm>
        </p:spPr>
        <p:txBody>
          <a:bodyPr/>
          <a:lstStyle/>
          <a:p>
            <a:r>
              <a:rPr lang="en-US" dirty="0">
                <a:solidFill>
                  <a:schemeClr val="tx2"/>
                </a:solidFill>
              </a:rPr>
              <a:t>Reports for Best Practice Standards 6, 10 and 11</a:t>
            </a:r>
          </a:p>
        </p:txBody>
      </p:sp>
    </p:spTree>
    <p:extLst>
      <p:ext uri="{BB962C8B-B14F-4D97-AF65-F5344CB8AC3E}">
        <p14:creationId xmlns:p14="http://schemas.microsoft.com/office/powerpoint/2010/main" val="1401878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A4D42-E98E-4F63-AF88-04E5BD5A0A21}"/>
              </a:ext>
            </a:extLst>
          </p:cNvPr>
          <p:cNvSpPr>
            <a:spLocks noGrp="1"/>
          </p:cNvSpPr>
          <p:nvPr>
            <p:ph type="title"/>
          </p:nvPr>
        </p:nvSpPr>
        <p:spPr>
          <a:xfrm>
            <a:off x="609600" y="604007"/>
            <a:ext cx="10972800" cy="1602298"/>
          </a:xfrm>
        </p:spPr>
        <p:txBody>
          <a:bodyPr>
            <a:normAutofit/>
          </a:bodyPr>
          <a:lstStyle/>
          <a:p>
            <a:pPr algn="ctr"/>
            <a:r>
              <a:rPr lang="en-US" dirty="0"/>
              <a:t>BPS # 6-1 Service Plan reports</a:t>
            </a:r>
            <a:br>
              <a:rPr lang="en-US" b="1" dirty="0"/>
            </a:br>
            <a:endParaRPr lang="en-US" dirty="0"/>
          </a:p>
        </p:txBody>
      </p:sp>
      <p:sp>
        <p:nvSpPr>
          <p:cNvPr id="3" name="Content Placeholder 2">
            <a:extLst>
              <a:ext uri="{FF2B5EF4-FFF2-40B4-BE49-F238E27FC236}">
                <a16:creationId xmlns:a16="http://schemas.microsoft.com/office/drawing/2014/main" id="{46D1A241-CF3A-4456-8791-B91A9DFDA8FC}"/>
              </a:ext>
            </a:extLst>
          </p:cNvPr>
          <p:cNvSpPr>
            <a:spLocks noGrp="1"/>
          </p:cNvSpPr>
          <p:nvPr>
            <p:ph idx="1"/>
          </p:nvPr>
        </p:nvSpPr>
        <p:spPr>
          <a:xfrm>
            <a:off x="609600" y="1731818"/>
            <a:ext cx="10972800" cy="4393816"/>
          </a:xfrm>
        </p:spPr>
        <p:txBody>
          <a:bodyPr>
            <a:normAutofit fontScale="85000" lnSpcReduction="10000"/>
          </a:bodyPr>
          <a:lstStyle/>
          <a:p>
            <a:pPr lvl="1"/>
            <a:r>
              <a:rPr lang="en-US" b="1" dirty="0">
                <a:solidFill>
                  <a:schemeClr val="tx2"/>
                </a:solidFill>
              </a:rPr>
              <a:t>Analysis/Active Service Plan Analysis- </a:t>
            </a:r>
            <a:r>
              <a:rPr lang="en-US" dirty="0">
                <a:solidFill>
                  <a:schemeClr val="tx2"/>
                </a:solidFill>
              </a:rPr>
              <a:t>Tracks active SPs for all cases since 2021 and with an assessment date prior to 2/3/23 (date policy went into effect)</a:t>
            </a:r>
          </a:p>
          <a:p>
            <a:pPr marL="609585" lvl="1" indent="0">
              <a:buNone/>
            </a:pPr>
            <a:endParaRPr lang="en-US" dirty="0">
              <a:solidFill>
                <a:schemeClr val="tx2"/>
              </a:solidFill>
            </a:endParaRPr>
          </a:p>
          <a:p>
            <a:pPr lvl="1"/>
            <a:r>
              <a:rPr lang="en-US" b="1" dirty="0">
                <a:solidFill>
                  <a:schemeClr val="tx2"/>
                </a:solidFill>
              </a:rPr>
              <a:t>Accreditation/6-1.B Service Plan Analysis- </a:t>
            </a:r>
            <a:r>
              <a:rPr lang="en-US" dirty="0">
                <a:solidFill>
                  <a:schemeClr val="tx2"/>
                </a:solidFill>
              </a:rPr>
              <a:t>Tracks active SPs for cases with an assessment as of 2/3/23. </a:t>
            </a:r>
          </a:p>
          <a:p>
            <a:pPr lvl="2"/>
            <a:r>
              <a:rPr lang="en-US" dirty="0">
                <a:solidFill>
                  <a:schemeClr val="tx2"/>
                </a:solidFill>
              </a:rPr>
              <a:t>Initiated within timeframe? </a:t>
            </a:r>
          </a:p>
          <a:p>
            <a:pPr lvl="2"/>
            <a:r>
              <a:rPr lang="en-US" dirty="0">
                <a:solidFill>
                  <a:schemeClr val="tx2"/>
                </a:solidFill>
              </a:rPr>
              <a:t>Discussed during supervision?</a:t>
            </a:r>
            <a:endParaRPr lang="en-US" sz="2800" dirty="0">
              <a:solidFill>
                <a:schemeClr val="tx2"/>
              </a:solidFill>
            </a:endParaRPr>
          </a:p>
        </p:txBody>
      </p:sp>
    </p:spTree>
    <p:extLst>
      <p:ext uri="{BB962C8B-B14F-4D97-AF65-F5344CB8AC3E}">
        <p14:creationId xmlns:p14="http://schemas.microsoft.com/office/powerpoint/2010/main" val="1669342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A4D42-E98E-4F63-AF88-04E5BD5A0A21}"/>
              </a:ext>
            </a:extLst>
          </p:cNvPr>
          <p:cNvSpPr>
            <a:spLocks noGrp="1"/>
          </p:cNvSpPr>
          <p:nvPr>
            <p:ph type="title"/>
          </p:nvPr>
        </p:nvSpPr>
        <p:spPr>
          <a:xfrm>
            <a:off x="609600" y="504897"/>
            <a:ext cx="10972800" cy="1382626"/>
          </a:xfrm>
        </p:spPr>
        <p:txBody>
          <a:bodyPr>
            <a:normAutofit fontScale="90000"/>
          </a:bodyPr>
          <a:lstStyle/>
          <a:p>
            <a:pPr algn="ctr"/>
            <a:r>
              <a:rPr lang="en-US" dirty="0"/>
              <a:t>BPS # 6-2 Family Goal Plan</a:t>
            </a:r>
            <a:br>
              <a:rPr lang="en-US" dirty="0"/>
            </a:br>
            <a:endParaRPr lang="en-US" dirty="0"/>
          </a:p>
        </p:txBody>
      </p:sp>
      <p:sp>
        <p:nvSpPr>
          <p:cNvPr id="4" name="Content Placeholder 3">
            <a:extLst>
              <a:ext uri="{FF2B5EF4-FFF2-40B4-BE49-F238E27FC236}">
                <a16:creationId xmlns:a16="http://schemas.microsoft.com/office/drawing/2014/main" id="{98DD0DB1-8EA3-43B8-8362-D28C7C97BF00}"/>
              </a:ext>
            </a:extLst>
          </p:cNvPr>
          <p:cNvSpPr>
            <a:spLocks noGrp="1"/>
          </p:cNvSpPr>
          <p:nvPr>
            <p:ph idx="1"/>
          </p:nvPr>
        </p:nvSpPr>
        <p:spPr/>
        <p:txBody>
          <a:bodyPr>
            <a:normAutofit lnSpcReduction="10000"/>
          </a:bodyPr>
          <a:lstStyle/>
          <a:p>
            <a:pPr lvl="1"/>
            <a:r>
              <a:rPr lang="en-US" dirty="0">
                <a:solidFill>
                  <a:schemeClr val="tx2"/>
                </a:solidFill>
              </a:rPr>
              <a:t>All enrolled families have at least 1 active goal, at all times</a:t>
            </a:r>
          </a:p>
          <a:p>
            <a:pPr marL="609585" lvl="1" indent="0">
              <a:buNone/>
            </a:pPr>
            <a:endParaRPr lang="en-US" dirty="0">
              <a:solidFill>
                <a:schemeClr val="tx2"/>
              </a:solidFill>
            </a:endParaRPr>
          </a:p>
          <a:p>
            <a:pPr lvl="1"/>
            <a:r>
              <a:rPr lang="en-US" dirty="0">
                <a:solidFill>
                  <a:schemeClr val="tx2"/>
                </a:solidFill>
              </a:rPr>
              <a:t>FSS and Sup review progress</a:t>
            </a:r>
          </a:p>
          <a:p>
            <a:pPr marL="609585" lvl="1" indent="0">
              <a:buNone/>
            </a:pPr>
            <a:endParaRPr lang="en-US" dirty="0">
              <a:solidFill>
                <a:schemeClr val="tx2"/>
              </a:solidFill>
            </a:endParaRPr>
          </a:p>
          <a:p>
            <a:pPr lvl="1"/>
            <a:r>
              <a:rPr lang="en-US" dirty="0">
                <a:solidFill>
                  <a:schemeClr val="tx2"/>
                </a:solidFill>
              </a:rPr>
              <a:t>Report defaults to past year but we can select dates to capture recent practice</a:t>
            </a:r>
          </a:p>
          <a:p>
            <a:endParaRPr lang="en-US" dirty="0"/>
          </a:p>
        </p:txBody>
      </p:sp>
    </p:spTree>
    <p:extLst>
      <p:ext uri="{BB962C8B-B14F-4D97-AF65-F5344CB8AC3E}">
        <p14:creationId xmlns:p14="http://schemas.microsoft.com/office/powerpoint/2010/main" val="2301454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EAFB3-20D6-465A-A3FF-C3376CF65A94}"/>
              </a:ext>
            </a:extLst>
          </p:cNvPr>
          <p:cNvSpPr>
            <a:spLocks noGrp="1"/>
          </p:cNvSpPr>
          <p:nvPr>
            <p:ph type="title"/>
          </p:nvPr>
        </p:nvSpPr>
        <p:spPr>
          <a:xfrm>
            <a:off x="201337" y="504897"/>
            <a:ext cx="11593584" cy="1198068"/>
          </a:xfrm>
        </p:spPr>
        <p:txBody>
          <a:bodyPr>
            <a:normAutofit fontScale="90000"/>
          </a:bodyPr>
          <a:lstStyle/>
          <a:p>
            <a:r>
              <a:rPr lang="en-US" dirty="0"/>
              <a:t>BPS # 6-3 CHEERS Check-in-Observations </a:t>
            </a:r>
          </a:p>
        </p:txBody>
      </p:sp>
      <p:sp>
        <p:nvSpPr>
          <p:cNvPr id="4" name="Content Placeholder 3">
            <a:extLst>
              <a:ext uri="{FF2B5EF4-FFF2-40B4-BE49-F238E27FC236}">
                <a16:creationId xmlns:a16="http://schemas.microsoft.com/office/drawing/2014/main" id="{2834485F-8D8D-4E66-904E-CEE7D7FCD086}"/>
              </a:ext>
            </a:extLst>
          </p:cNvPr>
          <p:cNvSpPr>
            <a:spLocks noGrp="1"/>
          </p:cNvSpPr>
          <p:nvPr>
            <p:ph idx="1"/>
          </p:nvPr>
        </p:nvSpPr>
        <p:spPr/>
        <p:txBody>
          <a:bodyPr>
            <a:normAutofit fontScale="62500" lnSpcReduction="20000"/>
          </a:bodyPr>
          <a:lstStyle/>
          <a:p>
            <a:pPr lvl="1"/>
            <a:r>
              <a:rPr lang="en-US" dirty="0">
                <a:solidFill>
                  <a:schemeClr val="tx2"/>
                </a:solidFill>
              </a:rPr>
              <a:t>Tracks that all children over 12 months have at least 2 CCIs completed per year until the age of 3</a:t>
            </a:r>
          </a:p>
          <a:p>
            <a:pPr marL="609585" lvl="1" indent="0">
              <a:buNone/>
            </a:pPr>
            <a:endParaRPr lang="en-US" dirty="0">
              <a:solidFill>
                <a:schemeClr val="tx2"/>
              </a:solidFill>
            </a:endParaRPr>
          </a:p>
          <a:p>
            <a:pPr lvl="1"/>
            <a:r>
              <a:rPr lang="en-US" dirty="0">
                <a:solidFill>
                  <a:schemeClr val="tx2"/>
                </a:solidFill>
              </a:rPr>
              <a:t>Two scores are calculated:</a:t>
            </a:r>
          </a:p>
          <a:p>
            <a:pPr lvl="2"/>
            <a:r>
              <a:rPr lang="en-US" b="1" dirty="0">
                <a:solidFill>
                  <a:schemeClr val="tx2"/>
                </a:solidFill>
              </a:rPr>
              <a:t>Overall: </a:t>
            </a:r>
            <a:r>
              <a:rPr lang="en-US" dirty="0">
                <a:solidFill>
                  <a:schemeClr val="tx2"/>
                </a:solidFill>
              </a:rPr>
              <a:t>derived from dividing the count of TCs that met, by the total number of TCs included in the report. Used to calculate the 90% threshold required by the BPS.</a:t>
            </a:r>
          </a:p>
          <a:p>
            <a:pPr lvl="2"/>
            <a:r>
              <a:rPr lang="en-US" b="1" dirty="0">
                <a:solidFill>
                  <a:schemeClr val="tx2"/>
                </a:solidFill>
              </a:rPr>
              <a:t>Recent Practice: </a:t>
            </a:r>
            <a:r>
              <a:rPr lang="en-US" dirty="0">
                <a:solidFill>
                  <a:schemeClr val="tx2"/>
                </a:solidFill>
              </a:rPr>
              <a:t>derived from dividing the number of TCs that met the recent practice standard (1 form in the last 6 months) by the total number of TCs. </a:t>
            </a:r>
          </a:p>
          <a:p>
            <a:pPr lvl="2"/>
            <a:r>
              <a:rPr lang="en-US" dirty="0">
                <a:solidFill>
                  <a:schemeClr val="tx2"/>
                </a:solidFill>
              </a:rPr>
              <a:t>Because we haven’t had more than 6 months of data yet using the updated policy, the overall % looks better and the recent practice might be under the threshold.</a:t>
            </a:r>
          </a:p>
          <a:p>
            <a:pPr lvl="2"/>
            <a:r>
              <a:rPr lang="en-US" dirty="0">
                <a:solidFill>
                  <a:schemeClr val="tx2"/>
                </a:solidFill>
              </a:rPr>
              <a:t>Refer to the policy to make sure you are using the suggested schedule.</a:t>
            </a:r>
          </a:p>
          <a:p>
            <a:pPr lvl="2"/>
            <a:r>
              <a:rPr lang="en-US" dirty="0">
                <a:solidFill>
                  <a:schemeClr val="tx2"/>
                </a:solidFill>
              </a:rPr>
              <a:t>Use QA report to see who you are missing.</a:t>
            </a:r>
          </a:p>
          <a:p>
            <a:endParaRPr lang="en-US" dirty="0"/>
          </a:p>
        </p:txBody>
      </p:sp>
    </p:spTree>
    <p:extLst>
      <p:ext uri="{BB962C8B-B14F-4D97-AF65-F5344CB8AC3E}">
        <p14:creationId xmlns:p14="http://schemas.microsoft.com/office/powerpoint/2010/main" val="3545263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C983A-0765-4585-9600-10C57EEF49E0}"/>
              </a:ext>
            </a:extLst>
          </p:cNvPr>
          <p:cNvSpPr>
            <a:spLocks noGrp="1"/>
          </p:cNvSpPr>
          <p:nvPr>
            <p:ph type="title"/>
          </p:nvPr>
        </p:nvSpPr>
        <p:spPr>
          <a:xfrm>
            <a:off x="609600" y="504896"/>
            <a:ext cx="10972800" cy="1810465"/>
          </a:xfrm>
        </p:spPr>
        <p:txBody>
          <a:bodyPr>
            <a:normAutofit/>
          </a:bodyPr>
          <a:lstStyle/>
          <a:p>
            <a:pPr algn="ctr"/>
            <a:r>
              <a:rPr lang="en-US" sz="4000" dirty="0"/>
              <a:t>BPS # 6-4.C/D Promoting Child Development and Health and Safety Practices</a:t>
            </a:r>
          </a:p>
        </p:txBody>
      </p:sp>
      <p:sp>
        <p:nvSpPr>
          <p:cNvPr id="3" name="Content Placeholder 2">
            <a:extLst>
              <a:ext uri="{FF2B5EF4-FFF2-40B4-BE49-F238E27FC236}">
                <a16:creationId xmlns:a16="http://schemas.microsoft.com/office/drawing/2014/main" id="{491E2D80-C7F0-42C5-BA09-EE24E39A4829}"/>
              </a:ext>
            </a:extLst>
          </p:cNvPr>
          <p:cNvSpPr>
            <a:spLocks noGrp="1"/>
          </p:cNvSpPr>
          <p:nvPr>
            <p:ph idx="1"/>
          </p:nvPr>
        </p:nvSpPr>
        <p:spPr>
          <a:xfrm>
            <a:off x="609600" y="2038865"/>
            <a:ext cx="10972800" cy="4086769"/>
          </a:xfrm>
        </p:spPr>
        <p:txBody>
          <a:bodyPr>
            <a:normAutofit fontScale="85000" lnSpcReduction="10000"/>
          </a:bodyPr>
          <a:lstStyle/>
          <a:p>
            <a:pPr marL="609585" lvl="1" indent="0">
              <a:buNone/>
            </a:pPr>
            <a:endParaRPr lang="en-US" sz="2400" dirty="0"/>
          </a:p>
          <a:p>
            <a:r>
              <a:rPr lang="en-US" sz="2100" dirty="0">
                <a:solidFill>
                  <a:schemeClr val="tx2"/>
                </a:solidFill>
              </a:rPr>
              <a:t>Tracks required and recommended topics discussed with families with a first content visit on or after 7/15/23</a:t>
            </a:r>
          </a:p>
          <a:p>
            <a:pPr marL="0" indent="0">
              <a:buNone/>
            </a:pPr>
            <a:endParaRPr lang="en-US" sz="2100" dirty="0">
              <a:solidFill>
                <a:schemeClr val="tx2"/>
              </a:solidFill>
            </a:endParaRPr>
          </a:p>
          <a:p>
            <a:r>
              <a:rPr lang="en-US" sz="2100" dirty="0">
                <a:solidFill>
                  <a:schemeClr val="tx2"/>
                </a:solidFill>
              </a:rPr>
              <a:t>Required and recommended topics are discussed within 1, 2 and 4 months of the first content visit</a:t>
            </a:r>
          </a:p>
          <a:p>
            <a:pPr marL="0" indent="0">
              <a:buNone/>
            </a:pPr>
            <a:endParaRPr lang="en-US" sz="2100" dirty="0">
              <a:solidFill>
                <a:schemeClr val="tx2"/>
              </a:solidFill>
            </a:endParaRPr>
          </a:p>
          <a:p>
            <a:r>
              <a:rPr lang="en-US" sz="2100" dirty="0">
                <a:solidFill>
                  <a:schemeClr val="tx2"/>
                </a:solidFill>
              </a:rPr>
              <a:t>See the Reference Table on Policy #6 HFNY Critical Health and Safety List or follow this link </a:t>
            </a:r>
            <a:r>
              <a:rPr lang="en-US" sz="2100" dirty="0">
                <a:solidFill>
                  <a:schemeClr val="tx2"/>
                </a:solidFill>
                <a:hlinkClick r:id="rId3">
                  <a:extLst>
                    <a:ext uri="{A12FA001-AC4F-418D-AE19-62706E023703}">
                      <ahyp:hlinkClr xmlns:ahyp="http://schemas.microsoft.com/office/drawing/2018/hyperlinkcolor" val="tx"/>
                    </a:ext>
                  </a:extLst>
                </a:hlinkClick>
              </a:rPr>
              <a:t>https://docs.google.com/document/d/1f5ZV_1ZY44WQTiL9CrA69MmVKRNWy9C0_gVKXlvBXw/edit</a:t>
            </a:r>
            <a:r>
              <a:rPr lang="en-US" sz="2100" dirty="0">
                <a:solidFill>
                  <a:schemeClr val="tx2"/>
                </a:solidFill>
              </a:rPr>
              <a:t> to make sure home visitors are using the correct boxes in the </a:t>
            </a:r>
            <a:r>
              <a:rPr lang="en-US" sz="2100" dirty="0" err="1">
                <a:solidFill>
                  <a:schemeClr val="tx2"/>
                </a:solidFill>
              </a:rPr>
              <a:t>HVLog</a:t>
            </a:r>
            <a:r>
              <a:rPr lang="en-US" sz="2100" dirty="0">
                <a:solidFill>
                  <a:schemeClr val="tx2"/>
                </a:solidFill>
              </a:rPr>
              <a:t> to document the discussions.</a:t>
            </a:r>
          </a:p>
          <a:p>
            <a:pPr marL="0" indent="0">
              <a:buNone/>
            </a:pPr>
            <a:endParaRPr lang="en-US" sz="2100" dirty="0">
              <a:solidFill>
                <a:schemeClr val="tx2"/>
              </a:solidFill>
            </a:endParaRPr>
          </a:p>
          <a:p>
            <a:r>
              <a:rPr lang="en-US" sz="2100" dirty="0">
                <a:solidFill>
                  <a:schemeClr val="tx2"/>
                </a:solidFill>
              </a:rPr>
              <a:t>Please note: this report is not required by HFA. The self study does not include anything for 6-4B, C or D. These are all on site documentation review of case records and interviews. The report is helpful for QA and ensuring topics are discussed as required. Please see Policy 6-4A for more details on the required topics to be discussed. </a:t>
            </a:r>
          </a:p>
          <a:p>
            <a:pPr lvl="1"/>
            <a:endParaRPr lang="en-US" sz="2100" dirty="0"/>
          </a:p>
          <a:p>
            <a:pPr marL="609585" lvl="1" indent="0">
              <a:buNone/>
            </a:pPr>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3589046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C983A-0765-4585-9600-10C57EEF49E0}"/>
              </a:ext>
            </a:extLst>
          </p:cNvPr>
          <p:cNvSpPr>
            <a:spLocks noGrp="1"/>
          </p:cNvSpPr>
          <p:nvPr>
            <p:ph type="title"/>
          </p:nvPr>
        </p:nvSpPr>
        <p:spPr>
          <a:xfrm>
            <a:off x="609600" y="504896"/>
            <a:ext cx="10972800" cy="1699685"/>
          </a:xfrm>
        </p:spPr>
        <p:txBody>
          <a:bodyPr>
            <a:normAutofit/>
          </a:bodyPr>
          <a:lstStyle/>
          <a:p>
            <a:pPr algn="ctr"/>
            <a:r>
              <a:rPr lang="en-US" dirty="0"/>
              <a:t>BPS # 6-5 Ages and Stages Questionnaire </a:t>
            </a:r>
          </a:p>
        </p:txBody>
      </p:sp>
      <p:sp>
        <p:nvSpPr>
          <p:cNvPr id="3" name="Content Placeholder 2">
            <a:extLst>
              <a:ext uri="{FF2B5EF4-FFF2-40B4-BE49-F238E27FC236}">
                <a16:creationId xmlns:a16="http://schemas.microsoft.com/office/drawing/2014/main" id="{491E2D80-C7F0-42C5-BA09-EE24E39A4829}"/>
              </a:ext>
            </a:extLst>
          </p:cNvPr>
          <p:cNvSpPr>
            <a:spLocks noGrp="1"/>
          </p:cNvSpPr>
          <p:nvPr>
            <p:ph idx="1"/>
          </p:nvPr>
        </p:nvSpPr>
        <p:spPr>
          <a:xfrm>
            <a:off x="609600" y="2204581"/>
            <a:ext cx="10972800" cy="3921053"/>
          </a:xfrm>
        </p:spPr>
        <p:txBody>
          <a:bodyPr>
            <a:normAutofit fontScale="92500" lnSpcReduction="20000"/>
          </a:bodyPr>
          <a:lstStyle/>
          <a:p>
            <a:pPr marL="609585" lvl="1" indent="0">
              <a:buNone/>
            </a:pPr>
            <a:endParaRPr lang="en-US" sz="2400" dirty="0"/>
          </a:p>
          <a:p>
            <a:r>
              <a:rPr lang="en-US" sz="2000" b="1" dirty="0">
                <a:solidFill>
                  <a:schemeClr val="tx2"/>
                </a:solidFill>
              </a:rPr>
              <a:t>6-5.B ASQ</a:t>
            </a:r>
            <a:r>
              <a:rPr lang="en-US" sz="2000" dirty="0">
                <a:solidFill>
                  <a:schemeClr val="tx2"/>
                </a:solidFill>
              </a:rPr>
              <a:t> Developmental Screening- Summary tracks all children receive ASQs at least twice annually up to the age of 3 and once annually after that.</a:t>
            </a:r>
          </a:p>
          <a:p>
            <a:pPr marL="0" indent="0">
              <a:buNone/>
            </a:pPr>
            <a:endParaRPr lang="en-US" sz="2000" dirty="0">
              <a:solidFill>
                <a:schemeClr val="tx2"/>
              </a:solidFill>
            </a:endParaRPr>
          </a:p>
          <a:p>
            <a:r>
              <a:rPr lang="en-US" sz="2000" dirty="0">
                <a:solidFill>
                  <a:schemeClr val="tx2"/>
                </a:solidFill>
              </a:rPr>
              <a:t>A minimum threshold of 90 % is required</a:t>
            </a:r>
          </a:p>
          <a:p>
            <a:pPr marL="0" indent="0">
              <a:buNone/>
            </a:pPr>
            <a:endParaRPr lang="en-US" sz="2000" dirty="0">
              <a:solidFill>
                <a:schemeClr val="tx2"/>
              </a:solidFill>
            </a:endParaRPr>
          </a:p>
          <a:p>
            <a:r>
              <a:rPr lang="en-US" sz="2000" b="1" dirty="0">
                <a:solidFill>
                  <a:schemeClr val="tx2"/>
                </a:solidFill>
              </a:rPr>
              <a:t>6-5.C ASQ-SE </a:t>
            </a:r>
            <a:r>
              <a:rPr lang="en-US" sz="2000" dirty="0">
                <a:solidFill>
                  <a:schemeClr val="tx2"/>
                </a:solidFill>
              </a:rPr>
              <a:t>Developmental Screening- Summary tracks all children receive ASQ- SEs at least once annually</a:t>
            </a:r>
          </a:p>
          <a:p>
            <a:pPr marL="0" indent="0">
              <a:buNone/>
            </a:pPr>
            <a:endParaRPr lang="en-US" sz="2000" dirty="0">
              <a:solidFill>
                <a:schemeClr val="tx2"/>
              </a:solidFill>
            </a:endParaRPr>
          </a:p>
          <a:p>
            <a:r>
              <a:rPr lang="en-US" sz="2000" dirty="0">
                <a:solidFill>
                  <a:schemeClr val="tx2"/>
                </a:solidFill>
              </a:rPr>
              <a:t>A minimum threshold of 90 % is required</a:t>
            </a:r>
          </a:p>
          <a:p>
            <a:pPr marL="0" indent="0">
              <a:buNone/>
            </a:pPr>
            <a:endParaRPr lang="en-US" sz="2000" dirty="0">
              <a:solidFill>
                <a:schemeClr val="tx2"/>
              </a:solidFill>
            </a:endParaRPr>
          </a:p>
          <a:p>
            <a:r>
              <a:rPr lang="en-US" sz="2000" b="1" dirty="0">
                <a:solidFill>
                  <a:schemeClr val="tx2"/>
                </a:solidFill>
              </a:rPr>
              <a:t>6-5.D Developmental Delay Tracking and Follow Up </a:t>
            </a:r>
            <a:r>
              <a:rPr lang="en-US" sz="2000" dirty="0">
                <a:solidFill>
                  <a:schemeClr val="tx2"/>
                </a:solidFill>
              </a:rPr>
              <a:t>Tracks all suspected delays, whether the referral was made or not, to what agency and any  follow-up: Were services received? If the answer is ‘no’ a reason will be listed</a:t>
            </a:r>
            <a:endParaRPr lang="en-US" sz="2000" b="1" dirty="0">
              <a:solidFill>
                <a:schemeClr val="tx2"/>
              </a:solidFill>
            </a:endParaRPr>
          </a:p>
          <a:p>
            <a:pPr marL="609585" lvl="1" indent="0">
              <a:buNone/>
            </a:pPr>
            <a:endParaRPr lang="en-US" sz="2400" dirty="0"/>
          </a:p>
          <a:p>
            <a:pPr marL="609585" lvl="1" indent="0">
              <a:buNone/>
            </a:pPr>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1088144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E3171-840B-4394-B996-0B282FC334FB}"/>
              </a:ext>
            </a:extLst>
          </p:cNvPr>
          <p:cNvSpPr>
            <a:spLocks noGrp="1"/>
          </p:cNvSpPr>
          <p:nvPr>
            <p:ph type="title"/>
          </p:nvPr>
        </p:nvSpPr>
        <p:spPr/>
        <p:txBody>
          <a:bodyPr/>
          <a:lstStyle/>
          <a:p>
            <a:pPr algn="ctr"/>
            <a:r>
              <a:rPr lang="en-US" dirty="0"/>
              <a:t>BPS #10 and 11 Training </a:t>
            </a:r>
          </a:p>
        </p:txBody>
      </p:sp>
      <p:sp>
        <p:nvSpPr>
          <p:cNvPr id="4" name="Content Placeholder 3">
            <a:extLst>
              <a:ext uri="{FF2B5EF4-FFF2-40B4-BE49-F238E27FC236}">
                <a16:creationId xmlns:a16="http://schemas.microsoft.com/office/drawing/2014/main" id="{03F197DD-90FF-4400-BCE7-689EEBB82375}"/>
              </a:ext>
            </a:extLst>
          </p:cNvPr>
          <p:cNvSpPr>
            <a:spLocks noGrp="1"/>
          </p:cNvSpPr>
          <p:nvPr>
            <p:ph idx="1"/>
          </p:nvPr>
        </p:nvSpPr>
        <p:spPr/>
        <p:txBody>
          <a:bodyPr>
            <a:normAutofit fontScale="47500" lnSpcReduction="20000"/>
          </a:bodyPr>
          <a:lstStyle/>
          <a:p>
            <a:r>
              <a:rPr lang="en-US" dirty="0">
                <a:solidFill>
                  <a:schemeClr val="tx2"/>
                </a:solidFill>
              </a:rPr>
              <a:t>New Training BPS Report tracks all trainings for staff hired in the past 5 years</a:t>
            </a:r>
          </a:p>
          <a:p>
            <a:pPr marL="0" indent="0">
              <a:buNone/>
            </a:pPr>
            <a:endParaRPr lang="en-US" dirty="0">
              <a:solidFill>
                <a:schemeClr val="tx2"/>
              </a:solidFill>
            </a:endParaRPr>
          </a:p>
          <a:p>
            <a:r>
              <a:rPr lang="en-US" dirty="0">
                <a:solidFill>
                  <a:schemeClr val="tx2"/>
                </a:solidFill>
              </a:rPr>
              <a:t>Training list changed with BPS 8</a:t>
            </a:r>
            <a:r>
              <a:rPr lang="en-US" baseline="30000" dirty="0">
                <a:solidFill>
                  <a:schemeClr val="tx2"/>
                </a:solidFill>
              </a:rPr>
              <a:t>th</a:t>
            </a:r>
            <a:r>
              <a:rPr lang="en-US" dirty="0">
                <a:solidFill>
                  <a:schemeClr val="tx2"/>
                </a:solidFill>
              </a:rPr>
              <a:t> edition. Follow the New Hire Training Checklist for those hired as of 1/1/22and use the MIS codes listed to enter the trainings </a:t>
            </a:r>
            <a:r>
              <a:rPr lang="en-US" dirty="0">
                <a:solidFill>
                  <a:schemeClr val="tx2"/>
                </a:solidFill>
                <a:hlinkClick r:id="rId3">
                  <a:extLst>
                    <a:ext uri="{A12FA001-AC4F-418D-AE19-62706E023703}">
                      <ahyp:hlinkClr xmlns:ahyp="http://schemas.microsoft.com/office/drawing/2018/hyperlinkcolor" val="tx"/>
                    </a:ext>
                  </a:extLst>
                </a:hlinkClick>
              </a:rPr>
              <a:t>https://www.healthyfamiliesnewyork.org/Staff/Documents/New%20Hire%20Training%20Checklist%205.16.23.pdf</a:t>
            </a:r>
            <a:endParaRPr lang="en-US" dirty="0">
              <a:solidFill>
                <a:schemeClr val="tx2"/>
              </a:solidFill>
            </a:endParaRPr>
          </a:p>
          <a:p>
            <a:pPr marL="0" indent="0">
              <a:buNone/>
            </a:pPr>
            <a:endParaRPr lang="en-US" dirty="0">
              <a:solidFill>
                <a:schemeClr val="tx2"/>
              </a:solidFill>
            </a:endParaRPr>
          </a:p>
          <a:p>
            <a:r>
              <a:rPr lang="en-US" dirty="0">
                <a:solidFill>
                  <a:schemeClr val="tx2"/>
                </a:solidFill>
              </a:rPr>
              <a:t>Trainings should be completed even if late, and entered to the MIS</a:t>
            </a:r>
          </a:p>
          <a:p>
            <a:endParaRPr lang="en-US" dirty="0">
              <a:solidFill>
                <a:schemeClr val="tx2"/>
              </a:solidFill>
            </a:endParaRPr>
          </a:p>
          <a:p>
            <a:r>
              <a:rPr lang="en-US" dirty="0">
                <a:solidFill>
                  <a:schemeClr val="tx2"/>
                </a:solidFill>
              </a:rPr>
              <a:t>10-2H used to be a 12-month wraparound (11-3). Staff hired during 2021 who did not complete 11-3 need to take the Orientation and will show as late</a:t>
            </a:r>
          </a:p>
          <a:p>
            <a:pPr marL="0" indent="0">
              <a:buNone/>
            </a:pPr>
            <a:endParaRPr lang="en-US" dirty="0">
              <a:solidFill>
                <a:schemeClr val="tx2"/>
              </a:solidFill>
            </a:endParaRPr>
          </a:p>
          <a:p>
            <a:r>
              <a:rPr lang="en-US" dirty="0">
                <a:solidFill>
                  <a:schemeClr val="tx2"/>
                </a:solidFill>
              </a:rPr>
              <a:t>Use the Required Topics report to monitor what training is needed in the future months or is missing</a:t>
            </a:r>
          </a:p>
          <a:p>
            <a:endParaRPr lang="en-US" dirty="0"/>
          </a:p>
        </p:txBody>
      </p:sp>
    </p:spTree>
    <p:extLst>
      <p:ext uri="{BB962C8B-B14F-4D97-AF65-F5344CB8AC3E}">
        <p14:creationId xmlns:p14="http://schemas.microsoft.com/office/powerpoint/2010/main" val="2980367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C25071-2B0D-4E1E-A51A-8D7F99EBDA6A}"/>
              </a:ext>
            </a:extLst>
          </p:cNvPr>
          <p:cNvSpPr>
            <a:spLocks noGrp="1"/>
          </p:cNvSpPr>
          <p:nvPr>
            <p:ph sz="quarter" idx="10"/>
          </p:nvPr>
        </p:nvSpPr>
        <p:spPr>
          <a:xfrm>
            <a:off x="1117600" y="1252603"/>
            <a:ext cx="9753600" cy="4396635"/>
          </a:xfrm>
        </p:spPr>
        <p:txBody>
          <a:bodyPr/>
          <a:lstStyle/>
          <a:p>
            <a:pPr indent="0">
              <a:buNone/>
            </a:pPr>
            <a:r>
              <a:rPr lang="en-US" sz="3600" b="1" dirty="0">
                <a:solidFill>
                  <a:srgbClr val="002C73"/>
                </a:solidFill>
                <a:effectLst/>
                <a:ea typeface="Arial" panose="020B0604020202020204" pitchFamily="34" charset="0"/>
              </a:rPr>
              <a:t>Today’s</a:t>
            </a:r>
            <a:r>
              <a:rPr lang="en-US" sz="3600" b="1" spc="-105" dirty="0">
                <a:solidFill>
                  <a:srgbClr val="002C73"/>
                </a:solidFill>
                <a:effectLst/>
                <a:ea typeface="Arial" panose="020B0604020202020204" pitchFamily="34" charset="0"/>
              </a:rPr>
              <a:t> </a:t>
            </a:r>
            <a:r>
              <a:rPr lang="en-US" sz="3600" b="1" dirty="0">
                <a:solidFill>
                  <a:srgbClr val="002C73"/>
                </a:solidFill>
                <a:effectLst/>
                <a:ea typeface="Arial" panose="020B0604020202020204" pitchFamily="34" charset="0"/>
              </a:rPr>
              <a:t>agenda</a:t>
            </a:r>
          </a:p>
          <a:p>
            <a:pPr indent="0">
              <a:buNone/>
            </a:pPr>
            <a:endParaRPr lang="en-US" sz="1800" b="1" dirty="0">
              <a:solidFill>
                <a:srgbClr val="002C73"/>
              </a:solidFill>
              <a:latin typeface="Calibri" panose="020F0502020204030204" pitchFamily="34" charset="0"/>
              <a:ea typeface="Arial" panose="020B0604020202020204" pitchFamily="34" charset="0"/>
            </a:endParaRPr>
          </a:p>
          <a:p>
            <a:pPr marL="342900" marR="0" lvl="0" indent="-342900">
              <a:spcBef>
                <a:spcPts val="0"/>
              </a:spcBef>
              <a:spcAft>
                <a:spcPts val="0"/>
              </a:spcAft>
              <a:buClr>
                <a:srgbClr val="636469"/>
              </a:buClr>
              <a:buSzPts val="2600"/>
              <a:buFont typeface="Arial" panose="020B0604020202020204" pitchFamily="34" charset="0"/>
              <a:buChar char="•"/>
              <a:tabLst>
                <a:tab pos="1157605" algn="l"/>
                <a:tab pos="1158240" algn="l"/>
              </a:tabLst>
            </a:pPr>
            <a:r>
              <a:rPr lang="en-US" sz="2400" dirty="0">
                <a:solidFill>
                  <a:srgbClr val="636469"/>
                </a:solidFill>
                <a:effectLst/>
                <a:latin typeface="Arial" panose="020B0604020202020204" pitchFamily="34" charset="0"/>
                <a:ea typeface="Arial" panose="020B0604020202020204" pitchFamily="34" charset="0"/>
              </a:rPr>
              <a:t>Accreditation Timeline</a:t>
            </a:r>
            <a:endParaRPr lang="en-US" sz="2400" dirty="0">
              <a:effectLst/>
              <a:latin typeface="Arial" panose="020B0604020202020204" pitchFamily="34" charset="0"/>
              <a:ea typeface="Arial" panose="020B0604020202020204" pitchFamily="34" charset="0"/>
            </a:endParaRPr>
          </a:p>
          <a:p>
            <a:pPr marL="342900" marR="0" lvl="0" indent="-342900">
              <a:spcBef>
                <a:spcPts val="130"/>
              </a:spcBef>
              <a:spcAft>
                <a:spcPts val="0"/>
              </a:spcAft>
              <a:buClr>
                <a:srgbClr val="636469"/>
              </a:buClr>
              <a:buSzPts val="2600"/>
              <a:buFont typeface="Arial" panose="020B0604020202020204" pitchFamily="34" charset="0"/>
              <a:buChar char="•"/>
              <a:tabLst>
                <a:tab pos="1157605" algn="l"/>
                <a:tab pos="1158240" algn="l"/>
              </a:tabLst>
            </a:pPr>
            <a:r>
              <a:rPr lang="en-US" sz="2400" dirty="0">
                <a:solidFill>
                  <a:srgbClr val="636469"/>
                </a:solidFill>
                <a:effectLst/>
                <a:latin typeface="Arial" panose="020B0604020202020204" pitchFamily="34" charset="0"/>
                <a:ea typeface="Arial" panose="020B0604020202020204" pitchFamily="34" charset="0"/>
              </a:rPr>
              <a:t>Healthy Families America Tips/Trends on Accreditation </a:t>
            </a:r>
          </a:p>
          <a:p>
            <a:pPr marL="342900" marR="0" lvl="0" indent="-342900">
              <a:spcBef>
                <a:spcPts val="130"/>
              </a:spcBef>
              <a:spcAft>
                <a:spcPts val="0"/>
              </a:spcAft>
              <a:buClr>
                <a:srgbClr val="636469"/>
              </a:buClr>
              <a:buSzPts val="2600"/>
              <a:buFont typeface="Arial" panose="020B0604020202020204" pitchFamily="34" charset="0"/>
              <a:buChar char="•"/>
              <a:tabLst>
                <a:tab pos="1157605" algn="l"/>
                <a:tab pos="1158240" algn="l"/>
              </a:tabLst>
            </a:pPr>
            <a:r>
              <a:rPr lang="en-US" sz="2400" dirty="0">
                <a:solidFill>
                  <a:srgbClr val="636469"/>
                </a:solidFill>
                <a:ea typeface="Arial" panose="020B0604020202020204" pitchFamily="34" charset="0"/>
              </a:rPr>
              <a:t>Self Study and BPS 6, 10 and 11</a:t>
            </a:r>
            <a:endParaRPr lang="en-US" sz="2400" dirty="0">
              <a:effectLst/>
              <a:latin typeface="Arial" panose="020B0604020202020204" pitchFamily="34" charset="0"/>
              <a:ea typeface="Arial" panose="020B0604020202020204" pitchFamily="34" charset="0"/>
            </a:endParaRPr>
          </a:p>
          <a:p>
            <a:pPr marL="342900" marR="0" lvl="0" indent="-342900">
              <a:spcBef>
                <a:spcPts val="135"/>
              </a:spcBef>
              <a:spcAft>
                <a:spcPts val="0"/>
              </a:spcAft>
              <a:buClr>
                <a:srgbClr val="636469"/>
              </a:buClr>
              <a:buSzPts val="2600"/>
              <a:buFont typeface="Arial" panose="020B0604020202020204" pitchFamily="34" charset="0"/>
              <a:buChar char="•"/>
              <a:tabLst>
                <a:tab pos="1157605" algn="l"/>
                <a:tab pos="1158240" algn="l"/>
              </a:tabLst>
            </a:pPr>
            <a:r>
              <a:rPr lang="en-US" sz="2400" dirty="0">
                <a:solidFill>
                  <a:srgbClr val="636469"/>
                </a:solidFill>
                <a:effectLst/>
                <a:latin typeface="Arial" panose="020B0604020202020204" pitchFamily="34" charset="0"/>
                <a:ea typeface="Arial" panose="020B0604020202020204" pitchFamily="34" charset="0"/>
              </a:rPr>
              <a:t>Walkthrough of MIS reports for BPS 6, 10 &amp; 11</a:t>
            </a:r>
          </a:p>
          <a:p>
            <a:pPr marL="342900" marR="0" lvl="0" indent="-342900">
              <a:spcBef>
                <a:spcPts val="135"/>
              </a:spcBef>
              <a:spcAft>
                <a:spcPts val="0"/>
              </a:spcAft>
              <a:buClr>
                <a:srgbClr val="636469"/>
              </a:buClr>
              <a:buSzPts val="2600"/>
              <a:buFont typeface="Arial" panose="020B0604020202020204" pitchFamily="34" charset="0"/>
              <a:buChar char="•"/>
              <a:tabLst>
                <a:tab pos="1157605" algn="l"/>
                <a:tab pos="1158240" algn="l"/>
              </a:tabLst>
            </a:pPr>
            <a:r>
              <a:rPr lang="en-US" sz="2400" dirty="0">
                <a:solidFill>
                  <a:srgbClr val="636469"/>
                </a:solidFill>
                <a:ea typeface="Arial" panose="020B0604020202020204" pitchFamily="34" charset="0"/>
              </a:rPr>
              <a:t>Self Study Submission</a:t>
            </a:r>
            <a:endParaRPr lang="en-US" sz="2400" dirty="0">
              <a:effectLst/>
              <a:latin typeface="Arial" panose="020B0604020202020204" pitchFamily="34" charset="0"/>
              <a:ea typeface="Arial" panose="020B0604020202020204" pitchFamily="34" charset="0"/>
            </a:endParaRPr>
          </a:p>
          <a:p>
            <a:pPr marL="342900" marR="0" lvl="0" indent="-342900">
              <a:spcBef>
                <a:spcPts val="130"/>
              </a:spcBef>
              <a:spcAft>
                <a:spcPts val="0"/>
              </a:spcAft>
              <a:buClr>
                <a:srgbClr val="636469"/>
              </a:buClr>
              <a:buSzPts val="2600"/>
              <a:buFont typeface="Arial" panose="020B0604020202020204" pitchFamily="34" charset="0"/>
              <a:buChar char="•"/>
              <a:tabLst>
                <a:tab pos="1157605" algn="l"/>
                <a:tab pos="1158240" algn="l"/>
              </a:tabLst>
            </a:pPr>
            <a:r>
              <a:rPr lang="en-US" sz="2400" dirty="0">
                <a:solidFill>
                  <a:srgbClr val="636469"/>
                </a:solidFill>
                <a:effectLst/>
                <a:latin typeface="Arial" panose="020B0604020202020204" pitchFamily="34" charset="0"/>
                <a:ea typeface="Arial" panose="020B0604020202020204" pitchFamily="34" charset="0"/>
              </a:rPr>
              <a:t>Questions</a:t>
            </a:r>
            <a:endParaRPr lang="en-US" sz="2400" dirty="0">
              <a:effectLst/>
              <a:latin typeface="Arial" panose="020B0604020202020204" pitchFamily="34" charset="0"/>
              <a:ea typeface="Arial" panose="020B0604020202020204" pitchFamily="34" charset="0"/>
            </a:endParaRPr>
          </a:p>
          <a:p>
            <a:endParaRPr lang="en-US" dirty="0"/>
          </a:p>
        </p:txBody>
      </p:sp>
    </p:spTree>
    <p:extLst>
      <p:ext uri="{BB962C8B-B14F-4D97-AF65-F5344CB8AC3E}">
        <p14:creationId xmlns:p14="http://schemas.microsoft.com/office/powerpoint/2010/main" val="3218695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7BD2C-2A57-484B-A364-92CE9AB223A3}"/>
              </a:ext>
            </a:extLst>
          </p:cNvPr>
          <p:cNvSpPr>
            <a:spLocks noGrp="1"/>
          </p:cNvSpPr>
          <p:nvPr>
            <p:ph type="title"/>
          </p:nvPr>
        </p:nvSpPr>
        <p:spPr/>
        <p:txBody>
          <a:bodyPr/>
          <a:lstStyle/>
          <a:p>
            <a:pPr algn="ctr"/>
            <a:r>
              <a:rPr lang="en-US" dirty="0"/>
              <a:t>Self Study Submission </a:t>
            </a:r>
          </a:p>
        </p:txBody>
      </p:sp>
      <p:sp>
        <p:nvSpPr>
          <p:cNvPr id="3" name="Content Placeholder 2">
            <a:extLst>
              <a:ext uri="{FF2B5EF4-FFF2-40B4-BE49-F238E27FC236}">
                <a16:creationId xmlns:a16="http://schemas.microsoft.com/office/drawing/2014/main" id="{70EA1CB9-9453-4E55-B27B-ADB650D383FD}"/>
              </a:ext>
            </a:extLst>
          </p:cNvPr>
          <p:cNvSpPr>
            <a:spLocks noGrp="1"/>
          </p:cNvSpPr>
          <p:nvPr>
            <p:ph idx="1"/>
          </p:nvPr>
        </p:nvSpPr>
        <p:spPr/>
        <p:txBody>
          <a:bodyPr>
            <a:normAutofit fontScale="55000" lnSpcReduction="20000"/>
          </a:bodyPr>
          <a:lstStyle/>
          <a:p>
            <a:r>
              <a:rPr lang="en-US" dirty="0">
                <a:solidFill>
                  <a:schemeClr val="tx2"/>
                </a:solidFill>
              </a:rPr>
              <a:t>What am I submitting January 5</a:t>
            </a:r>
            <a:r>
              <a:rPr lang="en-US" baseline="30000" dirty="0">
                <a:solidFill>
                  <a:schemeClr val="tx2"/>
                </a:solidFill>
              </a:rPr>
              <a:t>th</a:t>
            </a:r>
            <a:r>
              <a:rPr lang="en-US" dirty="0">
                <a:solidFill>
                  <a:schemeClr val="tx2"/>
                </a:solidFill>
              </a:rPr>
              <a:t>? </a:t>
            </a:r>
          </a:p>
          <a:p>
            <a:pPr lvl="1"/>
            <a:r>
              <a:rPr lang="en-US" dirty="0">
                <a:solidFill>
                  <a:schemeClr val="tx2"/>
                </a:solidFill>
              </a:rPr>
              <a:t>Policies and Procedures </a:t>
            </a:r>
          </a:p>
          <a:p>
            <a:pPr lvl="1"/>
            <a:r>
              <a:rPr lang="en-US" dirty="0">
                <a:solidFill>
                  <a:schemeClr val="tx2"/>
                </a:solidFill>
              </a:rPr>
              <a:t>Annual Service Review and Equity Plan </a:t>
            </a:r>
          </a:p>
          <a:p>
            <a:pPr lvl="1"/>
            <a:r>
              <a:rPr lang="en-US" dirty="0">
                <a:solidFill>
                  <a:schemeClr val="tx2"/>
                </a:solidFill>
              </a:rPr>
              <a:t>Last completed Quarterly Reports for most recent 4 quarters (this will depend on contract start date)</a:t>
            </a:r>
          </a:p>
          <a:p>
            <a:pPr lvl="2"/>
            <a:r>
              <a:rPr lang="en-US" dirty="0">
                <a:solidFill>
                  <a:schemeClr val="tx2"/>
                </a:solidFill>
              </a:rPr>
              <a:t>July-2022-2023 quarters 3</a:t>
            </a:r>
            <a:r>
              <a:rPr lang="en-US" baseline="30000" dirty="0">
                <a:solidFill>
                  <a:schemeClr val="tx2"/>
                </a:solidFill>
              </a:rPr>
              <a:t>rd</a:t>
            </a:r>
            <a:r>
              <a:rPr lang="en-US" dirty="0">
                <a:solidFill>
                  <a:schemeClr val="tx2"/>
                </a:solidFill>
              </a:rPr>
              <a:t> and 4th 2023-2024 1</a:t>
            </a:r>
            <a:r>
              <a:rPr lang="en-US" baseline="30000" dirty="0">
                <a:solidFill>
                  <a:schemeClr val="tx2"/>
                </a:solidFill>
              </a:rPr>
              <a:t>st</a:t>
            </a:r>
            <a:r>
              <a:rPr lang="en-US" dirty="0">
                <a:solidFill>
                  <a:schemeClr val="tx2"/>
                </a:solidFill>
              </a:rPr>
              <a:t> and 2</a:t>
            </a:r>
            <a:r>
              <a:rPr lang="en-US" baseline="30000" dirty="0">
                <a:solidFill>
                  <a:schemeClr val="tx2"/>
                </a:solidFill>
              </a:rPr>
              <a:t>nd</a:t>
            </a:r>
            <a:r>
              <a:rPr lang="en-US" dirty="0">
                <a:solidFill>
                  <a:schemeClr val="tx2"/>
                </a:solidFill>
              </a:rPr>
              <a:t> </a:t>
            </a:r>
          </a:p>
          <a:p>
            <a:pPr lvl="2"/>
            <a:r>
              <a:rPr lang="en-US" dirty="0">
                <a:solidFill>
                  <a:schemeClr val="tx2"/>
                </a:solidFill>
              </a:rPr>
              <a:t>September 2022-2023 quarters 2</a:t>
            </a:r>
            <a:r>
              <a:rPr lang="en-US" baseline="30000" dirty="0">
                <a:solidFill>
                  <a:schemeClr val="tx2"/>
                </a:solidFill>
              </a:rPr>
              <a:t>nd</a:t>
            </a:r>
            <a:r>
              <a:rPr lang="en-US" dirty="0">
                <a:solidFill>
                  <a:schemeClr val="tx2"/>
                </a:solidFill>
              </a:rPr>
              <a:t>, 3</a:t>
            </a:r>
            <a:r>
              <a:rPr lang="en-US" baseline="30000" dirty="0">
                <a:solidFill>
                  <a:schemeClr val="tx2"/>
                </a:solidFill>
              </a:rPr>
              <a:t>rd</a:t>
            </a:r>
            <a:r>
              <a:rPr lang="en-US" dirty="0">
                <a:solidFill>
                  <a:schemeClr val="tx2"/>
                </a:solidFill>
              </a:rPr>
              <a:t> and 4</a:t>
            </a:r>
            <a:r>
              <a:rPr lang="en-US" baseline="30000" dirty="0">
                <a:solidFill>
                  <a:schemeClr val="tx2"/>
                </a:solidFill>
              </a:rPr>
              <a:t>th</a:t>
            </a:r>
            <a:r>
              <a:rPr lang="en-US" dirty="0">
                <a:solidFill>
                  <a:schemeClr val="tx2"/>
                </a:solidFill>
              </a:rPr>
              <a:t> and 2023-2024 1</a:t>
            </a:r>
            <a:r>
              <a:rPr lang="en-US" baseline="30000" dirty="0">
                <a:solidFill>
                  <a:schemeClr val="tx2"/>
                </a:solidFill>
              </a:rPr>
              <a:t>st</a:t>
            </a:r>
            <a:r>
              <a:rPr lang="en-US" dirty="0">
                <a:solidFill>
                  <a:schemeClr val="tx2"/>
                </a:solidFill>
              </a:rPr>
              <a:t> </a:t>
            </a:r>
          </a:p>
          <a:p>
            <a:pPr lvl="2"/>
            <a:r>
              <a:rPr lang="en-US" dirty="0">
                <a:solidFill>
                  <a:schemeClr val="tx2"/>
                </a:solidFill>
              </a:rPr>
              <a:t>October 2022-2023 quarters 1-4 </a:t>
            </a:r>
          </a:p>
          <a:p>
            <a:pPr lvl="2"/>
            <a:r>
              <a:rPr lang="en-US" dirty="0">
                <a:solidFill>
                  <a:schemeClr val="tx2"/>
                </a:solidFill>
              </a:rPr>
              <a:t>December 2022-2023 quarters 1-4 </a:t>
            </a:r>
          </a:p>
          <a:p>
            <a:pPr lvl="1"/>
            <a:r>
              <a:rPr lang="en-US" dirty="0">
                <a:solidFill>
                  <a:schemeClr val="tx2"/>
                </a:solidFill>
              </a:rPr>
              <a:t>MIS Reports </a:t>
            </a:r>
          </a:p>
          <a:p>
            <a:pPr lvl="1"/>
            <a:r>
              <a:rPr lang="en-US" dirty="0">
                <a:solidFill>
                  <a:schemeClr val="tx2"/>
                </a:solidFill>
              </a:rPr>
              <a:t>Human Resources info (interview questions, job postings, resumes and staff development plans </a:t>
            </a:r>
            <a:r>
              <a:rPr lang="en-US" dirty="0" err="1">
                <a:solidFill>
                  <a:schemeClr val="tx2"/>
                </a:solidFill>
              </a:rPr>
              <a:t>etc</a:t>
            </a:r>
            <a:r>
              <a:rPr lang="en-US" dirty="0">
                <a:solidFill>
                  <a:schemeClr val="tx2"/>
                </a:solidFill>
              </a:rPr>
              <a:t>…) </a:t>
            </a:r>
          </a:p>
          <a:p>
            <a:pPr lvl="1"/>
            <a:r>
              <a:rPr lang="en-US" dirty="0">
                <a:solidFill>
                  <a:schemeClr val="tx2"/>
                </a:solidFill>
              </a:rPr>
              <a:t>Use Accreditation tool to see breakdown of self study submission by BPS and where to find the info; ASR, Quarterly Reports, MIS reports, HR</a:t>
            </a:r>
          </a:p>
          <a:p>
            <a:pPr lvl="1"/>
            <a:endParaRPr lang="en-US" dirty="0"/>
          </a:p>
        </p:txBody>
      </p:sp>
    </p:spTree>
    <p:extLst>
      <p:ext uri="{BB962C8B-B14F-4D97-AF65-F5344CB8AC3E}">
        <p14:creationId xmlns:p14="http://schemas.microsoft.com/office/powerpoint/2010/main" val="2588643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D43E77-6481-40E4-A004-E53B55997B18}"/>
              </a:ext>
            </a:extLst>
          </p:cNvPr>
          <p:cNvSpPr>
            <a:spLocks noGrp="1"/>
          </p:cNvSpPr>
          <p:nvPr>
            <p:ph type="title"/>
          </p:nvPr>
        </p:nvSpPr>
        <p:spPr>
          <a:xfrm>
            <a:off x="609600" y="504897"/>
            <a:ext cx="10972800" cy="2711640"/>
          </a:xfrm>
        </p:spPr>
        <p:txBody>
          <a:bodyPr/>
          <a:lstStyle/>
          <a:p>
            <a:pPr algn="ctr"/>
            <a:r>
              <a:rPr lang="en-US" sz="6000" dirty="0"/>
              <a:t>QUESTIONS</a:t>
            </a:r>
            <a:r>
              <a:rPr lang="en-US" dirty="0"/>
              <a:t>??</a:t>
            </a:r>
            <a:br>
              <a:rPr lang="en-US" dirty="0"/>
            </a:br>
            <a:endParaRPr lang="en-US" dirty="0"/>
          </a:p>
        </p:txBody>
      </p:sp>
      <p:pic>
        <p:nvPicPr>
          <p:cNvPr id="6" name="Picture 5" descr="A picture containing gear&#10;&#10;Description automatically generated">
            <a:extLst>
              <a:ext uri="{FF2B5EF4-FFF2-40B4-BE49-F238E27FC236}">
                <a16:creationId xmlns:a16="http://schemas.microsoft.com/office/drawing/2014/main" id="{CD1E842F-202D-4600-8959-DFC1A070078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70753" y="1947133"/>
            <a:ext cx="8821134" cy="4120179"/>
          </a:xfrm>
          <a:prstGeom prst="rect">
            <a:avLst/>
          </a:prstGeom>
          <a:solidFill>
            <a:schemeClr val="accent4">
              <a:lumMod val="60000"/>
              <a:lumOff val="40000"/>
            </a:schemeClr>
          </a:solidFill>
        </p:spPr>
      </p:pic>
    </p:spTree>
    <p:extLst>
      <p:ext uri="{BB962C8B-B14F-4D97-AF65-F5344CB8AC3E}">
        <p14:creationId xmlns:p14="http://schemas.microsoft.com/office/powerpoint/2010/main" val="961357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23F78-FD02-46E7-B6EE-7BF551E68A72}"/>
              </a:ext>
            </a:extLst>
          </p:cNvPr>
          <p:cNvSpPr>
            <a:spLocks noGrp="1"/>
          </p:cNvSpPr>
          <p:nvPr>
            <p:ph type="title"/>
          </p:nvPr>
        </p:nvSpPr>
        <p:spPr/>
        <p:txBody>
          <a:bodyPr>
            <a:normAutofit/>
          </a:bodyPr>
          <a:lstStyle/>
          <a:p>
            <a:pPr algn="ctr"/>
            <a:r>
              <a:rPr lang="en-US" dirty="0"/>
              <a:t>Questions on Self Study</a:t>
            </a:r>
          </a:p>
        </p:txBody>
      </p:sp>
      <p:sp>
        <p:nvSpPr>
          <p:cNvPr id="5" name="Content Placeholder 4">
            <a:extLst>
              <a:ext uri="{FF2B5EF4-FFF2-40B4-BE49-F238E27FC236}">
                <a16:creationId xmlns:a16="http://schemas.microsoft.com/office/drawing/2014/main" id="{3B089214-0C5B-4281-B36F-5E3C66600145}"/>
              </a:ext>
            </a:extLst>
          </p:cNvPr>
          <p:cNvSpPr>
            <a:spLocks noGrp="1"/>
          </p:cNvSpPr>
          <p:nvPr>
            <p:ph idx="1"/>
          </p:nvPr>
        </p:nvSpPr>
        <p:spPr>
          <a:xfrm>
            <a:off x="400833" y="1600201"/>
            <a:ext cx="11181567" cy="4525433"/>
          </a:xfrm>
        </p:spPr>
        <p:txBody>
          <a:bodyPr/>
          <a:lstStyle/>
          <a:p>
            <a:pPr marL="609585" lvl="1" indent="0">
              <a:buNone/>
            </a:pPr>
            <a:endParaRPr lang="en-US" sz="2400" dirty="0"/>
          </a:p>
          <a:p>
            <a:pPr lvl="1">
              <a:buFont typeface="Arial" panose="020B0604020202020204" pitchFamily="34" charset="0"/>
              <a:buChar char="•"/>
            </a:pPr>
            <a:r>
              <a:rPr lang="en-US" sz="2400" dirty="0"/>
              <a:t>For questions related to setting up an Outlook account to enable use of SharePoint, please reach out to Claudia Miranda-Julian. </a:t>
            </a:r>
          </a:p>
          <a:p>
            <a:pPr marL="609585" lvl="1" indent="0">
              <a:buNone/>
            </a:pPr>
            <a:r>
              <a:rPr lang="en-US" sz="2400" dirty="0"/>
              <a:t>	</a:t>
            </a:r>
            <a:r>
              <a:rPr lang="en-US" sz="2400" dirty="0">
                <a:hlinkClick r:id="rId3"/>
              </a:rPr>
              <a:t>Claudia.Miranda-Julian@ocfs.ny.gov</a:t>
            </a:r>
            <a:endParaRPr lang="en-US" sz="2400" dirty="0"/>
          </a:p>
          <a:p>
            <a:pPr marL="609585" lvl="1" indent="0">
              <a:buNone/>
            </a:pPr>
            <a:endParaRPr lang="en-US" sz="2400" u="sng" dirty="0">
              <a:solidFill>
                <a:srgbClr val="0000FF"/>
              </a:solidFill>
              <a:ea typeface="Calibri" panose="020F0502020204030204" pitchFamily="34" charset="0"/>
            </a:endParaRPr>
          </a:p>
          <a:p>
            <a:pPr lvl="1">
              <a:buFont typeface="Arial" panose="020B0604020202020204" pitchFamily="34" charset="0"/>
              <a:buChar char="•"/>
            </a:pPr>
            <a:r>
              <a:rPr lang="en-US" sz="2400" dirty="0">
                <a:solidFill>
                  <a:schemeClr val="tx1">
                    <a:lumMod val="65000"/>
                    <a:lumOff val="35000"/>
                  </a:schemeClr>
                </a:solidFill>
                <a:ea typeface="Calibri" panose="020F0502020204030204" pitchFamily="34" charset="0"/>
              </a:rPr>
              <a:t>For questions related to interfacing with SharePoint, please reach out to your accreditation OCFS program contract manager.</a:t>
            </a:r>
          </a:p>
          <a:p>
            <a:pPr marL="609585" lvl="1" indent="0">
              <a:buNone/>
            </a:pPr>
            <a:endParaRPr lang="en-US" sz="1800" u="sng" dirty="0">
              <a:solidFill>
                <a:srgbClr val="0000FF"/>
              </a:solidFill>
            </a:endParaRPr>
          </a:p>
          <a:p>
            <a:pPr marL="609585" lvl="1" indent="0">
              <a:buNone/>
            </a:pPr>
            <a:endParaRPr lang="en-US" sz="2400" dirty="0"/>
          </a:p>
          <a:p>
            <a:pPr lvl="1">
              <a:buFont typeface="Arial" panose="020B0604020202020204" pitchFamily="34" charset="0"/>
              <a:buChar char="•"/>
            </a:pPr>
            <a:endParaRPr lang="en-US" sz="2400" dirty="0"/>
          </a:p>
          <a:p>
            <a:pPr marL="609585" lvl="1" indent="0">
              <a:buNone/>
            </a:pPr>
            <a:endParaRPr lang="en-US" sz="4400" dirty="0"/>
          </a:p>
          <a:p>
            <a:endParaRPr lang="en-US" dirty="0"/>
          </a:p>
        </p:txBody>
      </p:sp>
    </p:spTree>
    <p:extLst>
      <p:ext uri="{BB962C8B-B14F-4D97-AF65-F5344CB8AC3E}">
        <p14:creationId xmlns:p14="http://schemas.microsoft.com/office/powerpoint/2010/main" val="1836506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AA06C-DC0B-4271-B651-72EBE012B86A}"/>
              </a:ext>
            </a:extLst>
          </p:cNvPr>
          <p:cNvSpPr>
            <a:spLocks noGrp="1"/>
          </p:cNvSpPr>
          <p:nvPr>
            <p:ph type="title"/>
          </p:nvPr>
        </p:nvSpPr>
        <p:spPr/>
        <p:txBody>
          <a:bodyPr>
            <a:normAutofit/>
          </a:bodyPr>
          <a:lstStyle/>
          <a:p>
            <a:r>
              <a:rPr lang="en-US" sz="3700" dirty="0"/>
              <a:t>By your next Office Hours session </a:t>
            </a:r>
          </a:p>
        </p:txBody>
      </p:sp>
      <p:sp>
        <p:nvSpPr>
          <p:cNvPr id="3" name="Content Placeholder 2">
            <a:extLst>
              <a:ext uri="{FF2B5EF4-FFF2-40B4-BE49-F238E27FC236}">
                <a16:creationId xmlns:a16="http://schemas.microsoft.com/office/drawing/2014/main" id="{444E3EF3-F7D9-4AA4-8A51-56FA4C804FAC}"/>
              </a:ext>
            </a:extLst>
          </p:cNvPr>
          <p:cNvSpPr>
            <a:spLocks noGrp="1"/>
          </p:cNvSpPr>
          <p:nvPr>
            <p:ph idx="1"/>
          </p:nvPr>
        </p:nvSpPr>
        <p:spPr>
          <a:xfrm>
            <a:off x="419100" y="1600199"/>
            <a:ext cx="11163300" cy="4441371"/>
          </a:xfrm>
        </p:spPr>
        <p:txBody>
          <a:bodyPr vert="horz" lIns="91440" tIns="45720" rIns="91440" bIns="45720" rtlCol="0" anchor="t">
            <a:noAutofit/>
          </a:bodyPr>
          <a:lstStyle/>
          <a:p>
            <a:pPr marL="456565" indent="-456565" fontAlgn="base"/>
            <a:r>
              <a:rPr lang="en-US" sz="2000" dirty="0">
                <a:solidFill>
                  <a:schemeClr val="tx2"/>
                </a:solidFill>
              </a:rPr>
              <a:t>If you haven’t already, start uploading </a:t>
            </a:r>
            <a:r>
              <a:rPr lang="en-US" sz="2000" b="1" dirty="0">
                <a:solidFill>
                  <a:schemeClr val="tx2"/>
                </a:solidFill>
              </a:rPr>
              <a:t>final</a:t>
            </a:r>
            <a:r>
              <a:rPr lang="en-US" sz="2000" dirty="0">
                <a:solidFill>
                  <a:schemeClr val="tx2"/>
                </a:solidFill>
              </a:rPr>
              <a:t> policies and procedures into your SharePoint Self Study Folder </a:t>
            </a:r>
          </a:p>
          <a:p>
            <a:pPr marL="0" indent="0" fontAlgn="base">
              <a:buNone/>
            </a:pPr>
            <a:endParaRPr lang="en-US" sz="2000" dirty="0">
              <a:solidFill>
                <a:schemeClr val="tx2"/>
              </a:solidFill>
            </a:endParaRPr>
          </a:p>
          <a:p>
            <a:pPr marL="456565" indent="-456565" fontAlgn="base"/>
            <a:r>
              <a:rPr lang="en-US" sz="2000" dirty="0">
                <a:solidFill>
                  <a:schemeClr val="tx2"/>
                </a:solidFill>
              </a:rPr>
              <a:t>Run MIS Training reports to check on completion for staff </a:t>
            </a:r>
          </a:p>
          <a:p>
            <a:pPr marL="0" indent="0" fontAlgn="base">
              <a:buNone/>
            </a:pPr>
            <a:endParaRPr lang="en-US" sz="2000" dirty="0">
              <a:solidFill>
                <a:schemeClr val="tx2"/>
              </a:solidFill>
            </a:endParaRPr>
          </a:p>
          <a:p>
            <a:pPr marL="456565" indent="-456565" fontAlgn="base"/>
            <a:r>
              <a:rPr lang="en-US" sz="2000" dirty="0">
                <a:solidFill>
                  <a:schemeClr val="tx2"/>
                </a:solidFill>
              </a:rPr>
              <a:t>Please reach out to your Accreditation PCM with any questions that can’t wait</a:t>
            </a:r>
          </a:p>
          <a:p>
            <a:pPr marL="0" indent="0" fontAlgn="base">
              <a:buNone/>
            </a:pPr>
            <a:endParaRPr lang="en-US" sz="2000" dirty="0">
              <a:solidFill>
                <a:schemeClr val="tx2"/>
              </a:solidFill>
            </a:endParaRPr>
          </a:p>
          <a:p>
            <a:pPr marL="456565" indent="-456565" fontAlgn="base"/>
            <a:r>
              <a:rPr lang="en-US" sz="2000" dirty="0">
                <a:solidFill>
                  <a:schemeClr val="tx2"/>
                </a:solidFill>
              </a:rPr>
              <a:t>Please respond to any of your Accreditation PCM’s requests (doodle polls, emails, phone calls, etc.)</a:t>
            </a:r>
          </a:p>
          <a:p>
            <a:pPr marL="0" indent="0" fontAlgn="base">
              <a:buNone/>
            </a:pPr>
            <a:endParaRPr lang="en-US" sz="2000" dirty="0">
              <a:solidFill>
                <a:schemeClr val="tx2"/>
              </a:solidFill>
            </a:endParaRPr>
          </a:p>
          <a:p>
            <a:pPr marL="456565" indent="-456565" fontAlgn="base"/>
            <a:r>
              <a:rPr lang="en-US" sz="2000" dirty="0">
                <a:solidFill>
                  <a:schemeClr val="tx2"/>
                </a:solidFill>
              </a:rPr>
              <a:t>Please make sure your Contract Dates are updated in MIS</a:t>
            </a:r>
          </a:p>
        </p:txBody>
      </p:sp>
    </p:spTree>
    <p:extLst>
      <p:ext uri="{BB962C8B-B14F-4D97-AF65-F5344CB8AC3E}">
        <p14:creationId xmlns:p14="http://schemas.microsoft.com/office/powerpoint/2010/main" val="4133777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4F3684-71A0-C77B-CBF2-CEBE616BB047}"/>
              </a:ext>
            </a:extLst>
          </p:cNvPr>
          <p:cNvSpPr>
            <a:spLocks noGrp="1"/>
          </p:cNvSpPr>
          <p:nvPr>
            <p:ph sz="quarter" idx="10"/>
          </p:nvPr>
        </p:nvSpPr>
        <p:spPr>
          <a:xfrm>
            <a:off x="235974" y="2819400"/>
            <a:ext cx="6518787" cy="1930400"/>
          </a:xfrm>
        </p:spPr>
        <p:txBody>
          <a:bodyPr/>
          <a:lstStyle/>
          <a:p>
            <a:r>
              <a:rPr lang="en-US" sz="4000" b="0" dirty="0"/>
              <a:t>Questions?</a:t>
            </a:r>
          </a:p>
          <a:p>
            <a:r>
              <a:rPr lang="en-US" sz="2400" b="0" dirty="0">
                <a:hlinkClick r:id="rId3">
                  <a:extLst>
                    <a:ext uri="{A12FA001-AC4F-418D-AE19-62706E023703}">
                      <ahyp:hlinkClr xmlns:ahyp="http://schemas.microsoft.com/office/drawing/2018/hyperlinkcolor" val="tx"/>
                    </a:ext>
                  </a:extLst>
                </a:hlinkClick>
              </a:rPr>
              <a:t>Allison.Contento@ocfs.ny.gov</a:t>
            </a:r>
            <a:endParaRPr lang="en-US" sz="2400" b="0" dirty="0"/>
          </a:p>
          <a:p>
            <a:r>
              <a:rPr lang="en-US" sz="2400" b="0" dirty="0">
                <a:hlinkClick r:id="rId4">
                  <a:extLst>
                    <a:ext uri="{A12FA001-AC4F-418D-AE19-62706E023703}">
                      <ahyp:hlinkClr xmlns:ahyp="http://schemas.microsoft.com/office/drawing/2018/hyperlinkcolor" val="tx"/>
                    </a:ext>
                  </a:extLst>
                </a:hlinkClick>
              </a:rPr>
              <a:t>Melanie.Schraa@ocfs.ny.gov</a:t>
            </a:r>
            <a:endParaRPr lang="en-US" sz="2400" b="0" dirty="0"/>
          </a:p>
          <a:p>
            <a:r>
              <a:rPr lang="en-US" sz="2400" b="0" dirty="0">
                <a:hlinkClick r:id="rId5">
                  <a:extLst>
                    <a:ext uri="{A12FA001-AC4F-418D-AE19-62706E023703}">
                      <ahyp:hlinkClr xmlns:ahyp="http://schemas.microsoft.com/office/drawing/2018/hyperlinkcolor" val="tx"/>
                    </a:ext>
                  </a:extLst>
                </a:hlinkClick>
              </a:rPr>
              <a:t>Suzan.Harry@ocfs.ny.gov</a:t>
            </a:r>
            <a:r>
              <a:rPr lang="en-US" sz="2400" b="0" dirty="0"/>
              <a:t> </a:t>
            </a:r>
          </a:p>
        </p:txBody>
      </p:sp>
      <p:sp>
        <p:nvSpPr>
          <p:cNvPr id="3" name="Content Placeholder 1">
            <a:extLst>
              <a:ext uri="{FF2B5EF4-FFF2-40B4-BE49-F238E27FC236}">
                <a16:creationId xmlns:a16="http://schemas.microsoft.com/office/drawing/2014/main" id="{3BB2D254-996A-FC84-A9A5-6F514D56E49A}"/>
              </a:ext>
            </a:extLst>
          </p:cNvPr>
          <p:cNvSpPr txBox="1">
            <a:spLocks/>
          </p:cNvSpPr>
          <p:nvPr/>
        </p:nvSpPr>
        <p:spPr>
          <a:xfrm>
            <a:off x="7541085" y="2022101"/>
            <a:ext cx="4069052" cy="2266950"/>
          </a:xfrm>
          <a:prstGeom prst="rect">
            <a:avLst/>
          </a:prstGeom>
        </p:spPr>
        <p:txBody>
          <a:bodyPr lIns="91440" tIns="45720" rIns="91440" bIns="45720" anchor="t"/>
          <a:lstStyle>
            <a:lvl1pPr marL="0" indent="0" algn="l" defTabSz="1219170" rtl="0" eaLnBrk="1" latinLnBrk="0" hangingPunct="1">
              <a:spcBef>
                <a:spcPct val="20000"/>
              </a:spcBef>
              <a:buFont typeface="Arial" panose="020B0604020202020204" pitchFamily="34" charset="0"/>
              <a:buNone/>
              <a:defRPr lang="en-US" sz="5333" b="1" kern="1200" dirty="0" smtClean="0">
                <a:solidFill>
                  <a:schemeClr val="bg1"/>
                </a:solidFill>
                <a:latin typeface="Arial" panose="020B0604020202020204" pitchFamily="34" charset="0"/>
                <a:ea typeface="+mn-ea"/>
                <a:cs typeface="Arial" panose="020B0604020202020204" pitchFamily="34" charset="0"/>
              </a:defRPr>
            </a:lvl1pPr>
            <a:lvl2pPr marL="0" indent="0" algn="l" defTabSz="1219170" rtl="0" eaLnBrk="1" latinLnBrk="0" hangingPunct="1">
              <a:spcBef>
                <a:spcPct val="20000"/>
              </a:spcBef>
              <a:buFont typeface="Arial" panose="020B0604020202020204" pitchFamily="34" charset="0"/>
              <a:buNone/>
              <a:defRPr lang="en-US" sz="5333" b="1" kern="1200" dirty="0" smtClean="0">
                <a:solidFill>
                  <a:schemeClr val="bg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algn="ctr"/>
            <a:endParaRPr lang="en-US" sz="1200" i="1" dirty="0"/>
          </a:p>
          <a:p>
            <a:pPr algn="ctr"/>
            <a:r>
              <a:rPr lang="en-US" sz="2800" i="1" dirty="0">
                <a:solidFill>
                  <a:srgbClr val="002D72"/>
                </a:solidFill>
                <a:latin typeface="Arial"/>
                <a:cs typeface="Arial"/>
              </a:rPr>
              <a:t>Supporting Families </a:t>
            </a:r>
            <a:endParaRPr lang="en-US" sz="2800" i="1" dirty="0">
              <a:solidFill>
                <a:srgbClr val="002D72"/>
              </a:solidFill>
            </a:endParaRPr>
          </a:p>
          <a:p>
            <a:pPr algn="ctr"/>
            <a:r>
              <a:rPr lang="en-US" sz="2800" i="1" dirty="0">
                <a:solidFill>
                  <a:srgbClr val="002D72"/>
                </a:solidFill>
                <a:latin typeface="Arial"/>
                <a:cs typeface="Arial"/>
              </a:rPr>
              <a:t>Right From the Start</a:t>
            </a:r>
          </a:p>
        </p:txBody>
      </p:sp>
      <p:pic>
        <p:nvPicPr>
          <p:cNvPr id="6" name="Picture 5">
            <a:extLst>
              <a:ext uri="{FF2B5EF4-FFF2-40B4-BE49-F238E27FC236}">
                <a16:creationId xmlns:a16="http://schemas.microsoft.com/office/drawing/2014/main" id="{C3917F42-0918-4960-AE6E-2618FB59C50D}"/>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6502"/>
                    </a14:imgEffect>
                    <a14:imgEffect>
                      <a14:saturation sat="108000"/>
                    </a14:imgEffect>
                  </a14:imgLayer>
                </a14:imgProps>
              </a:ext>
            </a:extLst>
          </a:blip>
          <a:stretch>
            <a:fillRect/>
          </a:stretch>
        </p:blipFill>
        <p:spPr>
          <a:xfrm>
            <a:off x="7796117" y="2955535"/>
            <a:ext cx="3558988" cy="2890038"/>
          </a:xfrm>
          <a:prstGeom prst="rect">
            <a:avLst/>
          </a:prstGeom>
        </p:spPr>
      </p:pic>
    </p:spTree>
    <p:extLst>
      <p:ext uri="{BB962C8B-B14F-4D97-AF65-F5344CB8AC3E}">
        <p14:creationId xmlns:p14="http://schemas.microsoft.com/office/powerpoint/2010/main" val="3990522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1852D-C23E-4516-9CA8-2EBEF0C62D18}"/>
              </a:ext>
            </a:extLst>
          </p:cNvPr>
          <p:cNvSpPr>
            <a:spLocks noGrp="1"/>
          </p:cNvSpPr>
          <p:nvPr>
            <p:ph type="title"/>
          </p:nvPr>
        </p:nvSpPr>
        <p:spPr/>
        <p:txBody>
          <a:bodyPr/>
          <a:lstStyle/>
          <a:p>
            <a:r>
              <a:rPr lang="en-US" dirty="0"/>
              <a:t>Accreditation Timeline - updates</a:t>
            </a:r>
          </a:p>
        </p:txBody>
      </p:sp>
      <p:pic>
        <p:nvPicPr>
          <p:cNvPr id="4" name="Picture 1">
            <a:extLst>
              <a:ext uri="{FF2B5EF4-FFF2-40B4-BE49-F238E27FC236}">
                <a16:creationId xmlns:a16="http://schemas.microsoft.com/office/drawing/2014/main" id="{B82F26FB-9A8C-4614-8ACF-53C44B6AF37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p:blipFill>
        <p:spPr bwMode="auto">
          <a:xfrm>
            <a:off x="609600" y="1581411"/>
            <a:ext cx="11064658" cy="3695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phic 5" descr="Checkmark with solid fill">
            <a:extLst>
              <a:ext uri="{FF2B5EF4-FFF2-40B4-BE49-F238E27FC236}">
                <a16:creationId xmlns:a16="http://schemas.microsoft.com/office/drawing/2014/main" id="{2CEFF95E-DC0F-4565-85E0-0F58E93AAD2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5855" y="2847109"/>
            <a:ext cx="914400" cy="914400"/>
          </a:xfrm>
          <a:prstGeom prst="rect">
            <a:avLst/>
          </a:prstGeom>
        </p:spPr>
      </p:pic>
      <p:pic>
        <p:nvPicPr>
          <p:cNvPr id="7" name="Graphic 6" descr="Checkmark with solid fill">
            <a:extLst>
              <a:ext uri="{FF2B5EF4-FFF2-40B4-BE49-F238E27FC236}">
                <a16:creationId xmlns:a16="http://schemas.microsoft.com/office/drawing/2014/main" id="{ABA8C018-9BF9-4440-89FD-0BF48CCCD7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51709" y="2847109"/>
            <a:ext cx="914400" cy="914400"/>
          </a:xfrm>
          <a:prstGeom prst="rect">
            <a:avLst/>
          </a:prstGeom>
        </p:spPr>
      </p:pic>
      <p:pic>
        <p:nvPicPr>
          <p:cNvPr id="8" name="Graphic 7" descr="Checkmark with solid fill">
            <a:extLst>
              <a:ext uri="{FF2B5EF4-FFF2-40B4-BE49-F238E27FC236}">
                <a16:creationId xmlns:a16="http://schemas.microsoft.com/office/drawing/2014/main" id="{5CD30682-A450-4B25-8E40-BA1D7363F16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27563" y="2847109"/>
            <a:ext cx="914400" cy="914400"/>
          </a:xfrm>
          <a:prstGeom prst="rect">
            <a:avLst/>
          </a:prstGeom>
        </p:spPr>
      </p:pic>
      <p:pic>
        <p:nvPicPr>
          <p:cNvPr id="9" name="Graphic 8" descr="Checkmark with solid fill">
            <a:extLst>
              <a:ext uri="{FF2B5EF4-FFF2-40B4-BE49-F238E27FC236}">
                <a16:creationId xmlns:a16="http://schemas.microsoft.com/office/drawing/2014/main" id="{98B2226B-D4AC-4C4B-BD37-08FDA078310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86544" y="2847109"/>
            <a:ext cx="914400" cy="914400"/>
          </a:xfrm>
          <a:prstGeom prst="rect">
            <a:avLst/>
          </a:prstGeom>
        </p:spPr>
      </p:pic>
      <p:pic>
        <p:nvPicPr>
          <p:cNvPr id="10" name="Graphic 9" descr="Checkmark with solid fill">
            <a:extLst>
              <a:ext uri="{FF2B5EF4-FFF2-40B4-BE49-F238E27FC236}">
                <a16:creationId xmlns:a16="http://schemas.microsoft.com/office/drawing/2014/main" id="{D35BCB7C-0C87-4980-8980-035FF27C440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62398" y="2847109"/>
            <a:ext cx="914400" cy="914400"/>
          </a:xfrm>
          <a:prstGeom prst="rect">
            <a:avLst/>
          </a:prstGeom>
        </p:spPr>
      </p:pic>
      <p:pic>
        <p:nvPicPr>
          <p:cNvPr id="11" name="Graphic 10" descr="Checkmark with solid fill">
            <a:extLst>
              <a:ext uri="{FF2B5EF4-FFF2-40B4-BE49-F238E27FC236}">
                <a16:creationId xmlns:a16="http://schemas.microsoft.com/office/drawing/2014/main" id="{9B32216A-F8CA-4344-B33B-536FC38F41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31785" y="2907475"/>
            <a:ext cx="914400" cy="914400"/>
          </a:xfrm>
          <a:prstGeom prst="rect">
            <a:avLst/>
          </a:prstGeom>
        </p:spPr>
      </p:pic>
    </p:spTree>
    <p:extLst>
      <p:ext uri="{BB962C8B-B14F-4D97-AF65-F5344CB8AC3E}">
        <p14:creationId xmlns:p14="http://schemas.microsoft.com/office/powerpoint/2010/main" val="1027174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1852D-C23E-4516-9CA8-2EBEF0C62D18}"/>
              </a:ext>
            </a:extLst>
          </p:cNvPr>
          <p:cNvSpPr>
            <a:spLocks noGrp="1"/>
          </p:cNvSpPr>
          <p:nvPr>
            <p:ph type="title"/>
          </p:nvPr>
        </p:nvSpPr>
        <p:spPr>
          <a:xfrm>
            <a:off x="150607" y="591671"/>
            <a:ext cx="11790381" cy="774550"/>
          </a:xfrm>
        </p:spPr>
        <p:txBody>
          <a:bodyPr>
            <a:noAutofit/>
          </a:bodyPr>
          <a:lstStyle/>
          <a:p>
            <a:r>
              <a:rPr lang="en-US" sz="3200" dirty="0"/>
              <a:t>Healthy Families America Tips and Trends on Accreditation for 8</a:t>
            </a:r>
            <a:r>
              <a:rPr lang="en-US" sz="3200" baseline="30000" dirty="0"/>
              <a:t>th</a:t>
            </a:r>
            <a:r>
              <a:rPr lang="en-US" sz="3200" dirty="0"/>
              <a:t> Edition </a:t>
            </a:r>
          </a:p>
        </p:txBody>
      </p:sp>
      <p:sp>
        <p:nvSpPr>
          <p:cNvPr id="3" name="Content Placeholder 2">
            <a:extLst>
              <a:ext uri="{FF2B5EF4-FFF2-40B4-BE49-F238E27FC236}">
                <a16:creationId xmlns:a16="http://schemas.microsoft.com/office/drawing/2014/main" id="{901DEDB2-40C8-486D-B504-52DB82473A52}"/>
              </a:ext>
            </a:extLst>
          </p:cNvPr>
          <p:cNvSpPr>
            <a:spLocks noGrp="1"/>
          </p:cNvSpPr>
          <p:nvPr>
            <p:ph idx="1"/>
          </p:nvPr>
        </p:nvSpPr>
        <p:spPr>
          <a:xfrm>
            <a:off x="609600" y="1247887"/>
            <a:ext cx="9846833" cy="774550"/>
          </a:xfrm>
        </p:spPr>
        <p:txBody>
          <a:bodyPr>
            <a:normAutofit fontScale="47500" lnSpcReduction="20000"/>
          </a:bodyPr>
          <a:lstStyle/>
          <a:p>
            <a:endParaRPr lang="en-US" sz="4000" dirty="0">
              <a:solidFill>
                <a:schemeClr val="tx2"/>
              </a:solidFill>
            </a:endParaRPr>
          </a:p>
          <a:p>
            <a:r>
              <a:rPr lang="en-US" sz="5100" dirty="0">
                <a:solidFill>
                  <a:schemeClr val="tx2"/>
                </a:solidFill>
              </a:rPr>
              <a:t>Organizing your Policy and Procedures </a:t>
            </a:r>
          </a:p>
          <a:p>
            <a:endParaRPr lang="en-US" sz="4000" dirty="0">
              <a:solidFill>
                <a:schemeClr val="tx2"/>
              </a:solidFill>
            </a:endParaRPr>
          </a:p>
          <a:p>
            <a:endParaRPr lang="en-US" sz="5400" dirty="0">
              <a:solidFill>
                <a:schemeClr val="tx2"/>
              </a:solidFill>
            </a:endParaRPr>
          </a:p>
          <a:p>
            <a:pPr marL="0" indent="0" algn="ctr">
              <a:buNone/>
            </a:pPr>
            <a:endParaRPr lang="en-US" sz="5400" dirty="0">
              <a:solidFill>
                <a:schemeClr val="tx2"/>
              </a:solidFill>
            </a:endParaRPr>
          </a:p>
        </p:txBody>
      </p:sp>
      <p:pic>
        <p:nvPicPr>
          <p:cNvPr id="18" name="Picture 17">
            <a:extLst>
              <a:ext uri="{FF2B5EF4-FFF2-40B4-BE49-F238E27FC236}">
                <a16:creationId xmlns:a16="http://schemas.microsoft.com/office/drawing/2014/main" id="{8C9D5A32-933D-4680-8919-7C417C6C2D6F}"/>
              </a:ext>
            </a:extLst>
          </p:cNvPr>
          <p:cNvPicPr>
            <a:picLocks noChangeAspect="1"/>
          </p:cNvPicPr>
          <p:nvPr/>
        </p:nvPicPr>
        <p:blipFill>
          <a:blip r:embed="rId3"/>
          <a:stretch>
            <a:fillRect/>
          </a:stretch>
        </p:blipFill>
        <p:spPr>
          <a:xfrm>
            <a:off x="2388197" y="2022436"/>
            <a:ext cx="6130895" cy="4781773"/>
          </a:xfrm>
          <a:prstGeom prst="rect">
            <a:avLst/>
          </a:prstGeom>
        </p:spPr>
      </p:pic>
    </p:spTree>
    <p:extLst>
      <p:ext uri="{BB962C8B-B14F-4D97-AF65-F5344CB8AC3E}">
        <p14:creationId xmlns:p14="http://schemas.microsoft.com/office/powerpoint/2010/main" val="4200978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1852D-C23E-4516-9CA8-2EBEF0C62D18}"/>
              </a:ext>
            </a:extLst>
          </p:cNvPr>
          <p:cNvSpPr>
            <a:spLocks noGrp="1"/>
          </p:cNvSpPr>
          <p:nvPr>
            <p:ph type="title"/>
          </p:nvPr>
        </p:nvSpPr>
        <p:spPr>
          <a:xfrm>
            <a:off x="387275" y="580913"/>
            <a:ext cx="11195125" cy="1036472"/>
          </a:xfrm>
        </p:spPr>
        <p:txBody>
          <a:bodyPr>
            <a:noAutofit/>
          </a:bodyPr>
          <a:lstStyle/>
          <a:p>
            <a:r>
              <a:rPr lang="en-US" sz="2800" dirty="0"/>
              <a:t>Healthy Families America Tips and Trends on Accreditation for 8</a:t>
            </a:r>
            <a:r>
              <a:rPr lang="en-US" sz="2800" baseline="30000" dirty="0"/>
              <a:t>th</a:t>
            </a:r>
            <a:r>
              <a:rPr lang="en-US" sz="2800" dirty="0"/>
              <a:t> Edition </a:t>
            </a:r>
            <a:br>
              <a:rPr lang="en-US" sz="2800" dirty="0"/>
            </a:br>
            <a:endParaRPr lang="en-US" sz="2400" dirty="0"/>
          </a:p>
        </p:txBody>
      </p:sp>
      <p:sp>
        <p:nvSpPr>
          <p:cNvPr id="5" name="Text Placeholder 4">
            <a:extLst>
              <a:ext uri="{FF2B5EF4-FFF2-40B4-BE49-F238E27FC236}">
                <a16:creationId xmlns:a16="http://schemas.microsoft.com/office/drawing/2014/main" id="{AAD71EC6-7018-492B-AFE2-DB117458C546}"/>
              </a:ext>
            </a:extLst>
          </p:cNvPr>
          <p:cNvSpPr>
            <a:spLocks noGrp="1"/>
          </p:cNvSpPr>
          <p:nvPr>
            <p:ph type="body" idx="1"/>
          </p:nvPr>
        </p:nvSpPr>
        <p:spPr>
          <a:xfrm>
            <a:off x="609600" y="1898408"/>
            <a:ext cx="5386917" cy="482189"/>
          </a:xfrm>
        </p:spPr>
        <p:txBody>
          <a:bodyPr>
            <a:normAutofit fontScale="92500" lnSpcReduction="20000"/>
          </a:bodyPr>
          <a:lstStyle/>
          <a:p>
            <a:r>
              <a:rPr lang="en-US" dirty="0"/>
              <a:t>HFNY Policy </a:t>
            </a:r>
          </a:p>
        </p:txBody>
      </p:sp>
      <p:sp>
        <p:nvSpPr>
          <p:cNvPr id="3" name="Content Placeholder 2">
            <a:extLst>
              <a:ext uri="{FF2B5EF4-FFF2-40B4-BE49-F238E27FC236}">
                <a16:creationId xmlns:a16="http://schemas.microsoft.com/office/drawing/2014/main" id="{901DEDB2-40C8-486D-B504-52DB82473A52}"/>
              </a:ext>
            </a:extLst>
          </p:cNvPr>
          <p:cNvSpPr>
            <a:spLocks noGrp="1"/>
          </p:cNvSpPr>
          <p:nvPr>
            <p:ph sz="half" idx="2"/>
          </p:nvPr>
        </p:nvSpPr>
        <p:spPr>
          <a:xfrm>
            <a:off x="609600" y="2710539"/>
            <a:ext cx="5386917" cy="4012989"/>
          </a:xfrm>
        </p:spPr>
        <p:txBody>
          <a:bodyPr>
            <a:normAutofit/>
          </a:bodyPr>
          <a:lstStyle/>
          <a:p>
            <a:endParaRPr lang="en-US" sz="4000" dirty="0">
              <a:solidFill>
                <a:schemeClr val="tx2"/>
              </a:solidFill>
            </a:endParaRPr>
          </a:p>
          <a:p>
            <a:endParaRPr lang="en-US" sz="4000" dirty="0">
              <a:solidFill>
                <a:schemeClr val="tx2"/>
              </a:solidFill>
            </a:endParaRPr>
          </a:p>
          <a:p>
            <a:endParaRPr lang="en-US" sz="5400" dirty="0">
              <a:solidFill>
                <a:schemeClr val="tx2"/>
              </a:solidFill>
            </a:endParaRPr>
          </a:p>
          <a:p>
            <a:pPr marL="0" indent="0" algn="ctr">
              <a:buNone/>
            </a:pPr>
            <a:endParaRPr lang="en-US" sz="5400" dirty="0">
              <a:solidFill>
                <a:schemeClr val="tx2"/>
              </a:solidFill>
            </a:endParaRPr>
          </a:p>
        </p:txBody>
      </p:sp>
      <p:sp>
        <p:nvSpPr>
          <p:cNvPr id="6" name="Text Placeholder 5">
            <a:extLst>
              <a:ext uri="{FF2B5EF4-FFF2-40B4-BE49-F238E27FC236}">
                <a16:creationId xmlns:a16="http://schemas.microsoft.com/office/drawing/2014/main" id="{9D19E20E-C8D4-439F-AFE3-4D59127256DC}"/>
              </a:ext>
            </a:extLst>
          </p:cNvPr>
          <p:cNvSpPr>
            <a:spLocks noGrp="1"/>
          </p:cNvSpPr>
          <p:nvPr>
            <p:ph type="body" sz="quarter" idx="3"/>
          </p:nvPr>
        </p:nvSpPr>
        <p:spPr>
          <a:xfrm>
            <a:off x="6193368" y="1617385"/>
            <a:ext cx="5389033" cy="613428"/>
          </a:xfrm>
        </p:spPr>
        <p:txBody>
          <a:bodyPr>
            <a:normAutofit fontScale="92500" lnSpcReduction="20000"/>
          </a:bodyPr>
          <a:lstStyle/>
          <a:p>
            <a:r>
              <a:rPr lang="en-US" dirty="0"/>
              <a:t>Site Procedure </a:t>
            </a:r>
          </a:p>
        </p:txBody>
      </p:sp>
      <p:pic>
        <p:nvPicPr>
          <p:cNvPr id="11" name="Content Placeholder 10">
            <a:extLst>
              <a:ext uri="{FF2B5EF4-FFF2-40B4-BE49-F238E27FC236}">
                <a16:creationId xmlns:a16="http://schemas.microsoft.com/office/drawing/2014/main" id="{59DD28C6-DC29-4B08-9405-185471AF509D}"/>
              </a:ext>
            </a:extLst>
          </p:cNvPr>
          <p:cNvPicPr>
            <a:picLocks noGrp="1" noChangeAspect="1"/>
          </p:cNvPicPr>
          <p:nvPr>
            <p:ph sz="quarter" idx="4"/>
          </p:nvPr>
        </p:nvPicPr>
        <p:blipFill>
          <a:blip r:embed="rId3"/>
          <a:stretch>
            <a:fillRect/>
          </a:stretch>
        </p:blipFill>
        <p:spPr>
          <a:xfrm>
            <a:off x="5891932" y="2710537"/>
            <a:ext cx="5123899" cy="3442837"/>
          </a:xfrm>
        </p:spPr>
      </p:pic>
      <p:pic>
        <p:nvPicPr>
          <p:cNvPr id="9" name="Picture 8">
            <a:extLst>
              <a:ext uri="{FF2B5EF4-FFF2-40B4-BE49-F238E27FC236}">
                <a16:creationId xmlns:a16="http://schemas.microsoft.com/office/drawing/2014/main" id="{AF2BA3E1-8567-491C-914A-826F469B62EA}"/>
              </a:ext>
            </a:extLst>
          </p:cNvPr>
          <p:cNvPicPr>
            <a:picLocks noChangeAspect="1"/>
          </p:cNvPicPr>
          <p:nvPr/>
        </p:nvPicPr>
        <p:blipFill>
          <a:blip r:embed="rId4"/>
          <a:stretch>
            <a:fillRect/>
          </a:stretch>
        </p:blipFill>
        <p:spPr>
          <a:xfrm>
            <a:off x="813883" y="2710540"/>
            <a:ext cx="4819650" cy="3566548"/>
          </a:xfrm>
          <a:prstGeom prst="rect">
            <a:avLst/>
          </a:prstGeom>
        </p:spPr>
      </p:pic>
      <p:sp>
        <p:nvSpPr>
          <p:cNvPr id="12" name="&quot;Not Allowed&quot; Symbol 11">
            <a:extLst>
              <a:ext uri="{FF2B5EF4-FFF2-40B4-BE49-F238E27FC236}">
                <a16:creationId xmlns:a16="http://schemas.microsoft.com/office/drawing/2014/main" id="{85CCF240-C40D-4564-9919-B31F590CFDFC}"/>
              </a:ext>
            </a:extLst>
          </p:cNvPr>
          <p:cNvSpPr/>
          <p:nvPr/>
        </p:nvSpPr>
        <p:spPr>
          <a:xfrm>
            <a:off x="872618" y="2423158"/>
            <a:ext cx="4292301" cy="3772778"/>
          </a:xfrm>
          <a:prstGeom prst="noSmoking">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13" name="&quot;Not Allowed&quot; Symbol 12">
            <a:extLst>
              <a:ext uri="{FF2B5EF4-FFF2-40B4-BE49-F238E27FC236}">
                <a16:creationId xmlns:a16="http://schemas.microsoft.com/office/drawing/2014/main" id="{F0138AC4-D480-4A75-8821-2EF4FA79E113}"/>
              </a:ext>
            </a:extLst>
          </p:cNvPr>
          <p:cNvSpPr/>
          <p:nvPr/>
        </p:nvSpPr>
        <p:spPr>
          <a:xfrm>
            <a:off x="6386917" y="2380597"/>
            <a:ext cx="4238513" cy="3772778"/>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4" name="TextBox 13">
            <a:extLst>
              <a:ext uri="{FF2B5EF4-FFF2-40B4-BE49-F238E27FC236}">
                <a16:creationId xmlns:a16="http://schemas.microsoft.com/office/drawing/2014/main" id="{7E01546B-AD9E-48A4-BE5E-C82B6819DA51}"/>
              </a:ext>
            </a:extLst>
          </p:cNvPr>
          <p:cNvSpPr txBox="1"/>
          <p:nvPr/>
        </p:nvSpPr>
        <p:spPr>
          <a:xfrm>
            <a:off x="813883" y="1378940"/>
            <a:ext cx="10513919"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Organizing your Policy and Procedures</a:t>
            </a:r>
          </a:p>
        </p:txBody>
      </p:sp>
    </p:spTree>
    <p:extLst>
      <p:ext uri="{BB962C8B-B14F-4D97-AF65-F5344CB8AC3E}">
        <p14:creationId xmlns:p14="http://schemas.microsoft.com/office/powerpoint/2010/main" val="4009670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4773E-ED5F-43F0-B534-1F1D4EDF4140}"/>
              </a:ext>
            </a:extLst>
          </p:cNvPr>
          <p:cNvSpPr>
            <a:spLocks noGrp="1"/>
          </p:cNvSpPr>
          <p:nvPr>
            <p:ph type="title"/>
          </p:nvPr>
        </p:nvSpPr>
        <p:spPr>
          <a:xfrm>
            <a:off x="484095" y="763792"/>
            <a:ext cx="10908254" cy="1361715"/>
          </a:xfrm>
        </p:spPr>
        <p:txBody>
          <a:bodyPr>
            <a:noAutofit/>
          </a:bodyPr>
          <a:lstStyle/>
          <a:p>
            <a:r>
              <a:rPr lang="en-US" sz="4000" dirty="0"/>
              <a:t>Healthy Families America Tips and Trends on Accreditation for 8</a:t>
            </a:r>
            <a:r>
              <a:rPr lang="en-US" sz="4000" baseline="30000" dirty="0"/>
              <a:t>th</a:t>
            </a:r>
            <a:r>
              <a:rPr lang="en-US" sz="4000" dirty="0"/>
              <a:t> Edition </a:t>
            </a:r>
            <a:br>
              <a:rPr lang="en-US" sz="2800" dirty="0"/>
            </a:br>
            <a:endParaRPr lang="en-US" sz="2800" dirty="0"/>
          </a:p>
        </p:txBody>
      </p:sp>
      <p:sp>
        <p:nvSpPr>
          <p:cNvPr id="4" name="Content Placeholder 3">
            <a:extLst>
              <a:ext uri="{FF2B5EF4-FFF2-40B4-BE49-F238E27FC236}">
                <a16:creationId xmlns:a16="http://schemas.microsoft.com/office/drawing/2014/main" id="{BF810765-8799-4A0E-A0B8-88749F995BDD}"/>
              </a:ext>
            </a:extLst>
          </p:cNvPr>
          <p:cNvSpPr>
            <a:spLocks noGrp="1"/>
          </p:cNvSpPr>
          <p:nvPr>
            <p:ph idx="1"/>
          </p:nvPr>
        </p:nvSpPr>
        <p:spPr>
          <a:xfrm>
            <a:off x="290456" y="2517289"/>
            <a:ext cx="11291943" cy="3438668"/>
          </a:xfrm>
        </p:spPr>
        <p:txBody>
          <a:bodyPr>
            <a:normAutofit lnSpcReduction="10000"/>
          </a:bodyPr>
          <a:lstStyle/>
          <a:p>
            <a:endParaRPr lang="en-US" sz="2000" dirty="0">
              <a:hlinkClick r:id="rId3"/>
            </a:endParaRPr>
          </a:p>
          <a:p>
            <a:pPr marL="0" indent="0">
              <a:buNone/>
            </a:pPr>
            <a:r>
              <a:rPr lang="en-US" sz="2000" dirty="0">
                <a:solidFill>
                  <a:schemeClr val="tx2"/>
                </a:solidFill>
                <a:effectLst/>
                <a:latin typeface="Arial" panose="020B0604020202020204" pitchFamily="34" charset="0"/>
                <a:ea typeface="Calibri" panose="020F0502020204030204" pitchFamily="34" charset="0"/>
              </a:rPr>
              <a:t>HFNY programs are now required to use this form with all newly enrolled families as of April 20, 2023. For existing families, programs will need to have enrolled families sign this updated form to replace the current form your program is using. We ask that all existing families have the new HFNY Service Agreement and Rights and Confidentiality form signed by August 14, 2023</a:t>
            </a:r>
            <a:r>
              <a:rPr lang="en-US" sz="2000" dirty="0">
                <a:effectLst/>
                <a:latin typeface="Arial" panose="020B0604020202020204" pitchFamily="34" charset="0"/>
                <a:ea typeface="Calibri" panose="020F0502020204030204" pitchFamily="34" charset="0"/>
              </a:rPr>
              <a:t>.  </a:t>
            </a:r>
            <a:r>
              <a:rPr lang="en-US" sz="2000" dirty="0">
                <a:hlinkClick r:id="rId3"/>
              </a:rPr>
              <a:t>HFNY Rights and Confidentiality 4.3.23 For Distribution</a:t>
            </a:r>
            <a:endParaRPr lang="en-US" sz="2000" dirty="0"/>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2000" dirty="0">
                <a:solidFill>
                  <a:schemeClr val="tx2"/>
                </a:solidFill>
                <a:ea typeface="Calibri" panose="020F0502020204030204" pitchFamily="34" charset="0"/>
              </a:rPr>
              <a:t>R</a:t>
            </a:r>
            <a:r>
              <a:rPr lang="en-US" sz="2000" dirty="0">
                <a:solidFill>
                  <a:schemeClr val="tx2"/>
                </a:solidFill>
                <a:effectLst/>
                <a:ea typeface="Calibri" panose="020F0502020204030204" pitchFamily="34" charset="0"/>
              </a:rPr>
              <a:t>eminder HFNY Service Agreement, and the Rights and Confidentiality form has been translated into different languages. Programs can download the documents from the MIS</a:t>
            </a:r>
            <a:r>
              <a:rPr lang="en-US" sz="2000" dirty="0">
                <a:solidFill>
                  <a:schemeClr val="tx2"/>
                </a:solidFill>
                <a:ea typeface="Calibri" panose="020F0502020204030204" pitchFamily="34" charset="0"/>
              </a:rPr>
              <a:t>. </a:t>
            </a:r>
            <a:r>
              <a:rPr lang="en-US" sz="2000" dirty="0">
                <a:solidFill>
                  <a:schemeClr val="tx2"/>
                </a:solidFill>
                <a:effectLst/>
                <a:ea typeface="Calibri" panose="020F0502020204030204" pitchFamily="34" charset="0"/>
              </a:rPr>
              <a:t>To find them,  go to Help and Docs, click on Paper Forms and add HFNY Rights to the search box.  That should bring all 5 documents and </a:t>
            </a:r>
            <a:r>
              <a:rPr lang="en-US" sz="2000" dirty="0">
                <a:solidFill>
                  <a:schemeClr val="tx2"/>
                </a:solidFill>
                <a:ea typeface="Calibri" panose="020F0502020204030204" pitchFamily="34" charset="0"/>
              </a:rPr>
              <a:t>you </a:t>
            </a:r>
            <a:r>
              <a:rPr lang="en-US" sz="2000" dirty="0">
                <a:solidFill>
                  <a:schemeClr val="tx2"/>
                </a:solidFill>
                <a:effectLst/>
                <a:ea typeface="Calibri" panose="020F0502020204030204" pitchFamily="34" charset="0"/>
              </a:rPr>
              <a:t>can select the appropriate language to download.</a:t>
            </a:r>
          </a:p>
          <a:p>
            <a:pPr marL="0" indent="0">
              <a:buNone/>
            </a:pPr>
            <a:endParaRPr lang="en-US" sz="2000" dirty="0"/>
          </a:p>
          <a:p>
            <a:endParaRPr lang="en-US" dirty="0"/>
          </a:p>
        </p:txBody>
      </p:sp>
      <p:sp>
        <p:nvSpPr>
          <p:cNvPr id="7" name="TextBox 6">
            <a:extLst>
              <a:ext uri="{FF2B5EF4-FFF2-40B4-BE49-F238E27FC236}">
                <a16:creationId xmlns:a16="http://schemas.microsoft.com/office/drawing/2014/main" id="{7AB3A070-B459-4FA0-9F55-FCF2C93FD89F}"/>
              </a:ext>
            </a:extLst>
          </p:cNvPr>
          <p:cNvSpPr txBox="1"/>
          <p:nvPr/>
        </p:nvSpPr>
        <p:spPr>
          <a:xfrm>
            <a:off x="290456" y="2125509"/>
            <a:ext cx="9176273" cy="861774"/>
          </a:xfrm>
          <a:prstGeom prst="rect">
            <a:avLst/>
          </a:prstGeom>
          <a:noFill/>
        </p:spPr>
        <p:txBody>
          <a:bodyPr wrap="square" rtlCol="0">
            <a:spAutoFit/>
          </a:bodyPr>
          <a:lstStyle/>
          <a:p>
            <a:r>
              <a:rPr lang="en-US" sz="3200" dirty="0">
                <a:solidFill>
                  <a:schemeClr val="tx2"/>
                </a:solidFill>
                <a:latin typeface="Arial" panose="020B0604020202020204" pitchFamily="34" charset="0"/>
                <a:cs typeface="Arial" panose="020B0604020202020204" pitchFamily="34" charset="0"/>
              </a:rPr>
              <a:t>Family Rights and Confidentiality GA-3A/B </a:t>
            </a:r>
          </a:p>
          <a:p>
            <a:endParaRPr lang="en-US" dirty="0"/>
          </a:p>
        </p:txBody>
      </p:sp>
    </p:spTree>
    <p:extLst>
      <p:ext uri="{BB962C8B-B14F-4D97-AF65-F5344CB8AC3E}">
        <p14:creationId xmlns:p14="http://schemas.microsoft.com/office/powerpoint/2010/main" val="3608586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63647-BFD4-4A13-86E3-0B390C406B4F}"/>
              </a:ext>
            </a:extLst>
          </p:cNvPr>
          <p:cNvSpPr>
            <a:spLocks noGrp="1"/>
          </p:cNvSpPr>
          <p:nvPr>
            <p:ph type="title"/>
          </p:nvPr>
        </p:nvSpPr>
        <p:spPr/>
        <p:txBody>
          <a:bodyPr>
            <a:noAutofit/>
          </a:bodyPr>
          <a:lstStyle/>
          <a:p>
            <a:r>
              <a:rPr lang="en-US" sz="2800" dirty="0"/>
              <a:t>Healthy Families America Tips and Trends on Accreditation for 8</a:t>
            </a:r>
            <a:r>
              <a:rPr lang="en-US" sz="2800" baseline="30000" dirty="0"/>
              <a:t>th</a:t>
            </a:r>
            <a:r>
              <a:rPr lang="en-US" sz="2800" dirty="0"/>
              <a:t> Edition</a:t>
            </a:r>
          </a:p>
        </p:txBody>
      </p:sp>
      <p:sp>
        <p:nvSpPr>
          <p:cNvPr id="4" name="Content Placeholder 3">
            <a:extLst>
              <a:ext uri="{FF2B5EF4-FFF2-40B4-BE49-F238E27FC236}">
                <a16:creationId xmlns:a16="http://schemas.microsoft.com/office/drawing/2014/main" id="{87618C1A-2F43-41BB-A488-88061F73259E}"/>
              </a:ext>
            </a:extLst>
          </p:cNvPr>
          <p:cNvSpPr>
            <a:spLocks noGrp="1"/>
          </p:cNvSpPr>
          <p:nvPr>
            <p:ph idx="1"/>
          </p:nvPr>
        </p:nvSpPr>
        <p:spPr>
          <a:xfrm>
            <a:off x="609600" y="2021564"/>
            <a:ext cx="10972800" cy="4013476"/>
          </a:xfrm>
        </p:spPr>
        <p:txBody>
          <a:bodyPr>
            <a:normAutofit fontScale="55000" lnSpcReduction="20000"/>
          </a:bodyPr>
          <a:lstStyle/>
          <a:p>
            <a:pPr marL="0" indent="0" algn="just" rtl="0">
              <a:spcBef>
                <a:spcPts val="0"/>
              </a:spcBef>
              <a:spcAft>
                <a:spcPts val="0"/>
              </a:spcAft>
              <a:buNone/>
            </a:pPr>
            <a:r>
              <a:rPr lang="en-US" sz="2900" b="1" i="1" u="none" strike="noStrike" dirty="0">
                <a:solidFill>
                  <a:schemeClr val="tx2"/>
                </a:solidFill>
                <a:effectLst/>
                <a:latin typeface="Arial" panose="020B0604020202020204" pitchFamily="34" charset="0"/>
              </a:rPr>
              <a:t>Screening and selection of </a:t>
            </a:r>
            <a:r>
              <a:rPr lang="en-US" sz="2900" b="1" i="1" u="sng" dirty="0">
                <a:solidFill>
                  <a:schemeClr val="tx2"/>
                </a:solidFill>
                <a:effectLst/>
                <a:latin typeface="Arial" panose="020B0604020202020204" pitchFamily="34" charset="0"/>
              </a:rPr>
              <a:t>Program Managers</a:t>
            </a:r>
            <a:r>
              <a:rPr lang="en-US" sz="2900" b="1" i="1" u="none" strike="noStrike" dirty="0">
                <a:solidFill>
                  <a:schemeClr val="tx2"/>
                </a:solidFill>
                <a:effectLst/>
                <a:latin typeface="Arial" panose="020B0604020202020204" pitchFamily="34" charset="0"/>
              </a:rPr>
              <a:t> includes, but is not limited to</a:t>
            </a:r>
            <a:r>
              <a:rPr lang="en-US" sz="2900" b="0" i="1" u="none" strike="noStrike" dirty="0">
                <a:solidFill>
                  <a:schemeClr val="tx2"/>
                </a:solidFill>
                <a:effectLst/>
                <a:latin typeface="Arial" panose="020B0604020202020204" pitchFamily="34" charset="0"/>
              </a:rPr>
              <a:t>:</a:t>
            </a:r>
            <a:endParaRPr lang="en-US" sz="2900" b="0" dirty="0">
              <a:solidFill>
                <a:schemeClr val="tx2"/>
              </a:solidFill>
              <a:effectLst/>
            </a:endParaRPr>
          </a:p>
          <a:p>
            <a:pPr lvl="1" algn="just" fontAlgn="base">
              <a:spcBef>
                <a:spcPts val="0"/>
              </a:spcBef>
              <a:buFont typeface="Arial" panose="020B0604020202020204" pitchFamily="34" charset="0"/>
              <a:buChar char="•"/>
            </a:pPr>
            <a:r>
              <a:rPr lang="en-US" sz="2900" b="0" i="0" u="none" strike="noStrike" dirty="0">
                <a:solidFill>
                  <a:schemeClr val="tx2"/>
                </a:solidFill>
                <a:effectLst/>
                <a:latin typeface="Arial" panose="020B0604020202020204" pitchFamily="34" charset="0"/>
              </a:rPr>
              <a:t>A solid understanding of and experience in managing diverse staff with humility </a:t>
            </a:r>
          </a:p>
          <a:p>
            <a:pPr lvl="1" algn="just" fontAlgn="base">
              <a:spcBef>
                <a:spcPts val="0"/>
              </a:spcBef>
              <a:buFont typeface="Arial" panose="020B0604020202020204" pitchFamily="34" charset="0"/>
              <a:buChar char="•"/>
            </a:pPr>
            <a:r>
              <a:rPr lang="en-US" sz="2900" b="0" i="0" u="none" strike="noStrike" dirty="0">
                <a:solidFill>
                  <a:schemeClr val="tx2"/>
                </a:solidFill>
                <a:effectLst/>
                <a:latin typeface="Arial" panose="020B0604020202020204" pitchFamily="34" charset="0"/>
              </a:rPr>
              <a:t>Administrative experience in human service or related field including experience in quality assurance and continuous quality improvement </a:t>
            </a:r>
          </a:p>
          <a:p>
            <a:pPr lvl="1" algn="just" fontAlgn="base">
              <a:spcBef>
                <a:spcPts val="0"/>
              </a:spcBef>
              <a:buFont typeface="Arial" panose="020B0604020202020204" pitchFamily="34" charset="0"/>
              <a:buChar char="•"/>
            </a:pPr>
            <a:r>
              <a:rPr lang="en-US" sz="2900" b="0" i="0" u="none" strike="noStrike" dirty="0">
                <a:solidFill>
                  <a:schemeClr val="tx2"/>
                </a:solidFill>
                <a:effectLst/>
                <a:latin typeface="Arial" panose="020B0604020202020204" pitchFamily="34" charset="0"/>
              </a:rPr>
              <a:t>Master’s degree in public health or human services administration or fields related to working with children and families, or bachelor’s degree in these fields with 3 years of relevant experience, or less than a bachelor’s degree but with commensurate HFA experience </a:t>
            </a:r>
          </a:p>
          <a:p>
            <a:pPr lvl="1" algn="just" fontAlgn="base">
              <a:spcBef>
                <a:spcPts val="0"/>
              </a:spcBef>
              <a:buFont typeface="Arial" panose="020B0604020202020204" pitchFamily="34" charset="0"/>
              <a:buChar char="•"/>
            </a:pPr>
            <a:r>
              <a:rPr lang="en-US" sz="2900" b="0" i="0" u="none" strike="noStrike" dirty="0">
                <a:solidFill>
                  <a:schemeClr val="tx2"/>
                </a:solidFill>
                <a:effectLst/>
                <a:latin typeface="Arial" panose="020B0604020202020204" pitchFamily="34" charset="0"/>
              </a:rPr>
              <a:t>Willingness to engage in building reflective practice (e.g., capacity for introspection, communicating awareness of self in relation to others, recognizing value of supervision, etc.) </a:t>
            </a:r>
          </a:p>
          <a:p>
            <a:pPr lvl="1" algn="just" fontAlgn="base">
              <a:spcBef>
                <a:spcPts val="0"/>
              </a:spcBef>
              <a:buFont typeface="Arial" panose="020B0604020202020204" pitchFamily="34" charset="0"/>
              <a:buChar char="•"/>
            </a:pPr>
            <a:r>
              <a:rPr lang="en-US" sz="2900" b="0" i="0" u="none" strike="noStrike" dirty="0">
                <a:solidFill>
                  <a:schemeClr val="tx2"/>
                </a:solidFill>
                <a:effectLst/>
                <a:latin typeface="Arial" panose="020B0604020202020204" pitchFamily="34" charset="0"/>
              </a:rPr>
              <a:t>Infant mental health endorsement preferred</a:t>
            </a:r>
          </a:p>
          <a:p>
            <a:pPr lvl="1" algn="just" fontAlgn="base">
              <a:spcBef>
                <a:spcPts val="0"/>
              </a:spcBef>
              <a:buFont typeface="Arial" panose="020B0604020202020204" pitchFamily="34" charset="0"/>
              <a:buChar char="•"/>
            </a:pPr>
            <a:r>
              <a:rPr lang="en-US" sz="2900" b="0" i="0" u="none" strike="noStrike" dirty="0">
                <a:solidFill>
                  <a:schemeClr val="tx2"/>
                </a:solidFill>
                <a:effectLst/>
                <a:latin typeface="Arial" panose="020B0604020202020204" pitchFamily="34" charset="0"/>
              </a:rPr>
              <a:t>Final selection for all Program Managers (resumes) </a:t>
            </a:r>
            <a:r>
              <a:rPr lang="en-US" sz="2900" b="1" i="0" u="sng" strike="noStrike" dirty="0">
                <a:solidFill>
                  <a:schemeClr val="tx2"/>
                </a:solidFill>
                <a:effectLst/>
                <a:latin typeface="Arial" panose="020B0604020202020204" pitchFamily="34" charset="0"/>
              </a:rPr>
              <a:t>must be sent to Central Administration</a:t>
            </a:r>
            <a:r>
              <a:rPr lang="en-US" sz="2900" b="0" i="0" u="none" strike="noStrike" dirty="0">
                <a:solidFill>
                  <a:schemeClr val="tx2"/>
                </a:solidFill>
                <a:effectLst/>
                <a:latin typeface="Arial" panose="020B0604020202020204" pitchFamily="34" charset="0"/>
              </a:rPr>
              <a:t> for review and feedback for consideration prior to hire</a:t>
            </a:r>
          </a:p>
          <a:p>
            <a:pPr lvl="1" algn="just" fontAlgn="base">
              <a:spcBef>
                <a:spcPts val="0"/>
              </a:spcBef>
              <a:buFont typeface="Arial" panose="020B0604020202020204" pitchFamily="34" charset="0"/>
              <a:buChar char="•"/>
            </a:pPr>
            <a:r>
              <a:rPr lang="en-US" sz="2900" b="0" i="0" u="none" strike="noStrike" dirty="0">
                <a:solidFill>
                  <a:schemeClr val="tx2"/>
                </a:solidFill>
                <a:effectLst/>
                <a:latin typeface="Arial" panose="020B0604020202020204" pitchFamily="34" charset="0"/>
              </a:rPr>
              <a:t>If a Program Manager candidate </a:t>
            </a:r>
            <a:r>
              <a:rPr lang="en-US" sz="2900" b="0" i="0" u="sng" strike="noStrike" dirty="0">
                <a:solidFill>
                  <a:schemeClr val="tx2"/>
                </a:solidFill>
                <a:effectLst/>
                <a:latin typeface="Arial" panose="020B0604020202020204" pitchFamily="34" charset="0"/>
              </a:rPr>
              <a:t>does not meet all the hiring criteria,</a:t>
            </a:r>
            <a:r>
              <a:rPr lang="en-US" sz="2900" b="0" i="0" u="none" strike="noStrike" dirty="0">
                <a:solidFill>
                  <a:schemeClr val="tx2"/>
                </a:solidFill>
                <a:effectLst/>
                <a:latin typeface="Arial" panose="020B0604020202020204" pitchFamily="34" charset="0"/>
              </a:rPr>
              <a:t> the site must provide the justification for hire along with the candidate’s resume to Central Administration prior to hire. In addition, a Staff Development Plan must be developed, implemented and kept on file at the site</a:t>
            </a:r>
          </a:p>
          <a:p>
            <a:pPr marL="533386" lvl="1" indent="0" algn="just">
              <a:spcBef>
                <a:spcPts val="0"/>
              </a:spcBef>
              <a:buNone/>
            </a:pPr>
            <a:br>
              <a:rPr lang="en-US" sz="1900" b="0" dirty="0">
                <a:effectLst/>
              </a:rPr>
            </a:br>
            <a:br>
              <a:rPr lang="en-US" b="0" dirty="0">
                <a:effectLst/>
              </a:rPr>
            </a:br>
            <a:br>
              <a:rPr lang="en-US" b="0" dirty="0">
                <a:effectLst/>
              </a:rPr>
            </a:br>
            <a:endParaRPr lang="en-US" b="1" dirty="0"/>
          </a:p>
        </p:txBody>
      </p:sp>
      <p:sp>
        <p:nvSpPr>
          <p:cNvPr id="6" name="TextBox 5">
            <a:extLst>
              <a:ext uri="{FF2B5EF4-FFF2-40B4-BE49-F238E27FC236}">
                <a16:creationId xmlns:a16="http://schemas.microsoft.com/office/drawing/2014/main" id="{390B95CA-4403-42FA-928F-9DDCDAE82BB4}"/>
              </a:ext>
            </a:extLst>
          </p:cNvPr>
          <p:cNvSpPr txBox="1"/>
          <p:nvPr/>
        </p:nvSpPr>
        <p:spPr>
          <a:xfrm>
            <a:off x="609600" y="1500182"/>
            <a:ext cx="7124579" cy="461665"/>
          </a:xfrm>
          <a:prstGeom prst="rect">
            <a:avLst/>
          </a:prstGeom>
          <a:noFill/>
        </p:spPr>
        <p:txBody>
          <a:bodyPr wrap="none" rtlCol="0">
            <a:spAutoFit/>
          </a:bodyPr>
          <a:lstStyle/>
          <a:p>
            <a:pPr marL="285750" indent="-28575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Job Descriptions for All Staff (9-1A through 9-1D)</a:t>
            </a:r>
          </a:p>
        </p:txBody>
      </p:sp>
    </p:spTree>
    <p:extLst>
      <p:ext uri="{BB962C8B-B14F-4D97-AF65-F5344CB8AC3E}">
        <p14:creationId xmlns:p14="http://schemas.microsoft.com/office/powerpoint/2010/main" val="4234653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63647-BFD4-4A13-86E3-0B390C406B4F}"/>
              </a:ext>
            </a:extLst>
          </p:cNvPr>
          <p:cNvSpPr>
            <a:spLocks noGrp="1"/>
          </p:cNvSpPr>
          <p:nvPr>
            <p:ph type="title"/>
          </p:nvPr>
        </p:nvSpPr>
        <p:spPr/>
        <p:txBody>
          <a:bodyPr>
            <a:noAutofit/>
          </a:bodyPr>
          <a:lstStyle/>
          <a:p>
            <a:r>
              <a:rPr lang="en-US" sz="2800" dirty="0"/>
              <a:t>Healthy Families America Tips and Trends on Accreditation for 8</a:t>
            </a:r>
            <a:r>
              <a:rPr lang="en-US" sz="2800" baseline="30000" dirty="0"/>
              <a:t>th</a:t>
            </a:r>
            <a:r>
              <a:rPr lang="en-US" sz="2800" dirty="0"/>
              <a:t> Edition</a:t>
            </a:r>
          </a:p>
        </p:txBody>
      </p:sp>
      <p:sp>
        <p:nvSpPr>
          <p:cNvPr id="4" name="Content Placeholder 3">
            <a:extLst>
              <a:ext uri="{FF2B5EF4-FFF2-40B4-BE49-F238E27FC236}">
                <a16:creationId xmlns:a16="http://schemas.microsoft.com/office/drawing/2014/main" id="{87618C1A-2F43-41BB-A488-88061F73259E}"/>
              </a:ext>
            </a:extLst>
          </p:cNvPr>
          <p:cNvSpPr>
            <a:spLocks noGrp="1"/>
          </p:cNvSpPr>
          <p:nvPr>
            <p:ph idx="1"/>
          </p:nvPr>
        </p:nvSpPr>
        <p:spPr>
          <a:xfrm>
            <a:off x="609600" y="2021564"/>
            <a:ext cx="10972800" cy="4104070"/>
          </a:xfrm>
        </p:spPr>
        <p:txBody>
          <a:bodyPr>
            <a:noAutofit/>
          </a:bodyPr>
          <a:lstStyle/>
          <a:p>
            <a:pPr marL="0" indent="0" algn="just" rtl="0">
              <a:spcBef>
                <a:spcPts val="0"/>
              </a:spcBef>
              <a:spcAft>
                <a:spcPts val="0"/>
              </a:spcAft>
              <a:buNone/>
            </a:pPr>
            <a:r>
              <a:rPr lang="en-US" sz="1400" b="1" i="1" u="none" strike="noStrike" dirty="0">
                <a:solidFill>
                  <a:schemeClr val="tx2"/>
                </a:solidFill>
                <a:effectLst/>
                <a:latin typeface="Arial" panose="020B0604020202020204" pitchFamily="34" charset="0"/>
              </a:rPr>
              <a:t>Screening and selection of </a:t>
            </a:r>
            <a:r>
              <a:rPr lang="en-US" sz="1400" b="1" i="1" u="sng" dirty="0">
                <a:solidFill>
                  <a:schemeClr val="tx2"/>
                </a:solidFill>
                <a:effectLst/>
                <a:latin typeface="Arial" panose="020B0604020202020204" pitchFamily="34" charset="0"/>
              </a:rPr>
              <a:t>Supervisors</a:t>
            </a:r>
            <a:r>
              <a:rPr lang="en-US" sz="1400" b="1" i="1" u="none" strike="noStrike" dirty="0">
                <a:solidFill>
                  <a:schemeClr val="tx2"/>
                </a:solidFill>
                <a:effectLst/>
                <a:latin typeface="Arial" panose="020B0604020202020204" pitchFamily="34" charset="0"/>
              </a:rPr>
              <a:t> includes, but is not limited to:</a:t>
            </a:r>
            <a:endParaRPr lang="en-US" sz="1400" b="0" dirty="0">
              <a:solidFill>
                <a:schemeClr val="tx2"/>
              </a:solidFill>
              <a:effectLst/>
            </a:endParaRPr>
          </a:p>
          <a:p>
            <a:pPr lvl="1" algn="just" fontAlgn="base">
              <a:spcBef>
                <a:spcPts val="0"/>
              </a:spcBef>
              <a:buFont typeface="Arial" panose="020B0604020202020204" pitchFamily="34" charset="0"/>
              <a:buChar char="•"/>
            </a:pPr>
            <a:r>
              <a:rPr lang="en-US" sz="1400" b="0" i="0" u="none" strike="noStrike" dirty="0">
                <a:solidFill>
                  <a:schemeClr val="tx2"/>
                </a:solidFill>
                <a:effectLst/>
                <a:latin typeface="Arial" panose="020B0604020202020204" pitchFamily="34" charset="0"/>
              </a:rPr>
              <a:t>Master’s degree in human services or fields related to working with children and families, or bachelor’s degree in these fields with three years of relevant experience, or less than a bachelor’s degree but with commensurate HFA experience</a:t>
            </a:r>
          </a:p>
          <a:p>
            <a:pPr lvl="1" algn="just" fontAlgn="base">
              <a:spcBef>
                <a:spcPts val="0"/>
              </a:spcBef>
              <a:buFont typeface="Arial" panose="020B0604020202020204" pitchFamily="34" charset="0"/>
              <a:buChar char="•"/>
            </a:pPr>
            <a:r>
              <a:rPr lang="en-US" sz="1400" b="0" i="0" u="none" strike="noStrike" dirty="0">
                <a:solidFill>
                  <a:schemeClr val="tx2"/>
                </a:solidFill>
                <a:effectLst/>
                <a:latin typeface="Arial" panose="020B0604020202020204" pitchFamily="34" charset="0"/>
              </a:rPr>
              <a:t>A solid understanding of or experience in supervising diverse staff with humility, as well as providing support to staff in stressful work environments</a:t>
            </a:r>
          </a:p>
          <a:p>
            <a:pPr lvl="1" algn="just" fontAlgn="base">
              <a:spcBef>
                <a:spcPts val="0"/>
              </a:spcBef>
              <a:buFont typeface="Arial" panose="020B0604020202020204" pitchFamily="34" charset="0"/>
              <a:buChar char="•"/>
            </a:pPr>
            <a:r>
              <a:rPr lang="en-US" sz="1400" b="0" i="0" u="none" strike="noStrike" dirty="0">
                <a:solidFill>
                  <a:schemeClr val="tx2"/>
                </a:solidFill>
                <a:effectLst/>
                <a:latin typeface="Arial" panose="020B0604020202020204" pitchFamily="34" charset="0"/>
              </a:rPr>
              <a:t>Knowledge of infant and child development and parent-child attachment.</a:t>
            </a:r>
          </a:p>
          <a:p>
            <a:pPr lvl="1" algn="just" fontAlgn="base">
              <a:spcBef>
                <a:spcPts val="0"/>
              </a:spcBef>
              <a:buFont typeface="Arial" panose="020B0604020202020204" pitchFamily="34" charset="0"/>
              <a:buChar char="•"/>
            </a:pPr>
            <a:r>
              <a:rPr lang="en-US" sz="1400" b="0" i="0" u="none" strike="noStrike" dirty="0">
                <a:solidFill>
                  <a:schemeClr val="tx2"/>
                </a:solidFill>
                <a:effectLst/>
                <a:latin typeface="Arial" panose="020B0604020202020204" pitchFamily="34" charset="0"/>
              </a:rPr>
              <a:t>Experience with family services which embrace the concepts of family-centered and strengths-based service provision</a:t>
            </a:r>
          </a:p>
          <a:p>
            <a:pPr lvl="1" algn="just" fontAlgn="base">
              <a:spcBef>
                <a:spcPts val="0"/>
              </a:spcBef>
              <a:buFont typeface="Arial" panose="020B0604020202020204" pitchFamily="34" charset="0"/>
              <a:buChar char="•"/>
            </a:pPr>
            <a:r>
              <a:rPr lang="en-US" sz="1400" b="0" i="0" u="none" strike="noStrike" dirty="0">
                <a:solidFill>
                  <a:schemeClr val="tx2"/>
                </a:solidFill>
                <a:effectLst/>
                <a:latin typeface="Arial" panose="020B0604020202020204" pitchFamily="34" charset="0"/>
              </a:rPr>
              <a:t>Knowledge of parent-infant health and dynamics of child abuse and neglect</a:t>
            </a:r>
          </a:p>
          <a:p>
            <a:pPr lvl="1" algn="just" fontAlgn="base">
              <a:spcBef>
                <a:spcPts val="0"/>
              </a:spcBef>
              <a:buFont typeface="Arial" panose="020B0604020202020204" pitchFamily="34" charset="0"/>
              <a:buChar char="•"/>
            </a:pPr>
            <a:r>
              <a:rPr lang="en-US" sz="1400" b="0" i="0" u="none" strike="noStrike" dirty="0">
                <a:solidFill>
                  <a:schemeClr val="tx2"/>
                </a:solidFill>
                <a:effectLst/>
                <a:latin typeface="Arial" panose="020B0604020202020204" pitchFamily="34" charset="0"/>
              </a:rPr>
              <a:t>Experience supporting culturally diverse communities/families </a:t>
            </a:r>
          </a:p>
          <a:p>
            <a:pPr lvl="1" algn="just" fontAlgn="base">
              <a:spcBef>
                <a:spcPts val="0"/>
              </a:spcBef>
              <a:buFont typeface="Arial" panose="020B0604020202020204" pitchFamily="34" charset="0"/>
              <a:buChar char="•"/>
            </a:pPr>
            <a:r>
              <a:rPr lang="en-US" sz="1400" b="0" i="0" u="none" strike="noStrike" dirty="0">
                <a:solidFill>
                  <a:schemeClr val="tx2"/>
                </a:solidFill>
                <a:effectLst/>
                <a:latin typeface="Arial" panose="020B0604020202020204" pitchFamily="34" charset="0"/>
              </a:rPr>
              <a:t>Experience in home visiting with a strong background in early childhood prevention services </a:t>
            </a:r>
          </a:p>
          <a:p>
            <a:pPr lvl="1" algn="just" fontAlgn="base">
              <a:spcBef>
                <a:spcPts val="0"/>
              </a:spcBef>
              <a:buFont typeface="Arial" panose="020B0604020202020204" pitchFamily="34" charset="0"/>
              <a:buChar char="•"/>
            </a:pPr>
            <a:r>
              <a:rPr lang="en-US" sz="1400" b="0" i="0" u="none" strike="noStrike" dirty="0">
                <a:solidFill>
                  <a:schemeClr val="tx2"/>
                </a:solidFill>
                <a:effectLst/>
                <a:latin typeface="Arial" panose="020B0604020202020204" pitchFamily="34" charset="0"/>
              </a:rPr>
              <a:t>Willingness to engage in building reflective practice (e.g., capacity for introspection, communicating awareness of self in relation to others, recognizing value of supervision, etc.)</a:t>
            </a:r>
          </a:p>
          <a:p>
            <a:pPr lvl="1" algn="just" fontAlgn="base">
              <a:spcBef>
                <a:spcPts val="0"/>
              </a:spcBef>
              <a:buFont typeface="Arial" panose="020B0604020202020204" pitchFamily="34" charset="0"/>
              <a:buChar char="•"/>
            </a:pPr>
            <a:r>
              <a:rPr lang="en-US" sz="1400" b="0" i="0" u="none" strike="noStrike" dirty="0">
                <a:solidFill>
                  <a:schemeClr val="tx2"/>
                </a:solidFill>
                <a:effectLst/>
                <a:latin typeface="Arial" panose="020B0604020202020204" pitchFamily="34" charset="0"/>
              </a:rPr>
              <a:t>Infant mental health endorsement preferred</a:t>
            </a:r>
          </a:p>
          <a:p>
            <a:pPr lvl="1" algn="just" fontAlgn="base">
              <a:spcBef>
                <a:spcPts val="0"/>
              </a:spcBef>
              <a:buFont typeface="Arial" panose="020B0604020202020204" pitchFamily="34" charset="0"/>
              <a:buChar char="•"/>
            </a:pPr>
            <a:r>
              <a:rPr lang="en-US" sz="1400" b="0" i="0" u="none" strike="noStrike" dirty="0">
                <a:solidFill>
                  <a:schemeClr val="tx2"/>
                </a:solidFill>
                <a:effectLst/>
                <a:latin typeface="Arial" panose="020B0604020202020204" pitchFamily="34" charset="0"/>
              </a:rPr>
              <a:t>Experience with reflective practice preferred</a:t>
            </a:r>
          </a:p>
          <a:p>
            <a:pPr lvl="1" algn="just" fontAlgn="base">
              <a:spcBef>
                <a:spcPts val="0"/>
              </a:spcBef>
              <a:buFont typeface="Arial" panose="020B0604020202020204" pitchFamily="34" charset="0"/>
              <a:buChar char="•"/>
            </a:pPr>
            <a:r>
              <a:rPr lang="en-US" sz="1400" b="0" i="0" u="none" strike="noStrike" dirty="0">
                <a:solidFill>
                  <a:schemeClr val="tx2"/>
                </a:solidFill>
                <a:effectLst/>
                <a:latin typeface="Arial" panose="020B0604020202020204" pitchFamily="34" charset="0"/>
              </a:rPr>
              <a:t>If a Supervisor candidate </a:t>
            </a:r>
            <a:r>
              <a:rPr lang="en-US" sz="1400" b="0" i="0" u="sng" strike="noStrike" dirty="0">
                <a:solidFill>
                  <a:schemeClr val="tx2"/>
                </a:solidFill>
                <a:effectLst/>
                <a:latin typeface="Arial" panose="020B0604020202020204" pitchFamily="34" charset="0"/>
              </a:rPr>
              <a:t>does not meet all the hiring criteria</a:t>
            </a:r>
            <a:r>
              <a:rPr lang="en-US" sz="1400" b="0" i="0" u="none" strike="noStrike" dirty="0">
                <a:solidFill>
                  <a:schemeClr val="tx2"/>
                </a:solidFill>
                <a:effectLst/>
                <a:latin typeface="Arial" panose="020B0604020202020204" pitchFamily="34" charset="0"/>
              </a:rPr>
              <a:t> the site must provide the justification for hire along with the candidate’s resume to Central Administration prior to hire. In addition, a Staff Development Plan must be developed, implemented and kept on file at the site</a:t>
            </a:r>
          </a:p>
          <a:p>
            <a:pPr marL="0" indent="0">
              <a:buNone/>
            </a:pPr>
            <a:br>
              <a:rPr lang="en-US" sz="1400" b="0" dirty="0">
                <a:solidFill>
                  <a:schemeClr val="tx2"/>
                </a:solidFill>
                <a:effectLst/>
              </a:rPr>
            </a:br>
            <a:endParaRPr lang="en-US" sz="1400" b="1" dirty="0">
              <a:solidFill>
                <a:schemeClr val="tx2"/>
              </a:solidFill>
            </a:endParaRPr>
          </a:p>
        </p:txBody>
      </p:sp>
      <p:sp>
        <p:nvSpPr>
          <p:cNvPr id="6" name="TextBox 5">
            <a:extLst>
              <a:ext uri="{FF2B5EF4-FFF2-40B4-BE49-F238E27FC236}">
                <a16:creationId xmlns:a16="http://schemas.microsoft.com/office/drawing/2014/main" id="{390B95CA-4403-42FA-928F-9DDCDAE82BB4}"/>
              </a:ext>
            </a:extLst>
          </p:cNvPr>
          <p:cNvSpPr txBox="1"/>
          <p:nvPr/>
        </p:nvSpPr>
        <p:spPr>
          <a:xfrm>
            <a:off x="609600" y="1500182"/>
            <a:ext cx="7124579" cy="461665"/>
          </a:xfrm>
          <a:prstGeom prst="rect">
            <a:avLst/>
          </a:prstGeom>
          <a:noFill/>
        </p:spPr>
        <p:txBody>
          <a:bodyPr wrap="none" rtlCol="0">
            <a:spAutoFit/>
          </a:bodyPr>
          <a:lstStyle/>
          <a:p>
            <a:pPr marL="285750" indent="-28575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Job Descriptions for All Staff (9-1A through 9-1D)</a:t>
            </a:r>
          </a:p>
        </p:txBody>
      </p:sp>
    </p:spTree>
    <p:extLst>
      <p:ext uri="{BB962C8B-B14F-4D97-AF65-F5344CB8AC3E}">
        <p14:creationId xmlns:p14="http://schemas.microsoft.com/office/powerpoint/2010/main" val="1360233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63647-BFD4-4A13-86E3-0B390C406B4F}"/>
              </a:ext>
            </a:extLst>
          </p:cNvPr>
          <p:cNvSpPr>
            <a:spLocks noGrp="1"/>
          </p:cNvSpPr>
          <p:nvPr>
            <p:ph type="title"/>
          </p:nvPr>
        </p:nvSpPr>
        <p:spPr/>
        <p:txBody>
          <a:bodyPr>
            <a:noAutofit/>
          </a:bodyPr>
          <a:lstStyle/>
          <a:p>
            <a:r>
              <a:rPr lang="en-US" sz="2800" dirty="0"/>
              <a:t>Healthy Families America Tips and Trends on Accreditation for 8</a:t>
            </a:r>
            <a:r>
              <a:rPr lang="en-US" sz="2800" baseline="30000" dirty="0"/>
              <a:t>th</a:t>
            </a:r>
            <a:r>
              <a:rPr lang="en-US" sz="2800" dirty="0"/>
              <a:t> Edition</a:t>
            </a:r>
          </a:p>
        </p:txBody>
      </p:sp>
      <p:sp>
        <p:nvSpPr>
          <p:cNvPr id="4" name="Content Placeholder 3">
            <a:extLst>
              <a:ext uri="{FF2B5EF4-FFF2-40B4-BE49-F238E27FC236}">
                <a16:creationId xmlns:a16="http://schemas.microsoft.com/office/drawing/2014/main" id="{87618C1A-2F43-41BB-A488-88061F73259E}"/>
              </a:ext>
            </a:extLst>
          </p:cNvPr>
          <p:cNvSpPr>
            <a:spLocks noGrp="1"/>
          </p:cNvSpPr>
          <p:nvPr>
            <p:ph idx="1"/>
          </p:nvPr>
        </p:nvSpPr>
        <p:spPr>
          <a:xfrm>
            <a:off x="609600" y="2021564"/>
            <a:ext cx="10972800" cy="4104070"/>
          </a:xfrm>
        </p:spPr>
        <p:txBody>
          <a:bodyPr>
            <a:normAutofit fontScale="77500" lnSpcReduction="20000"/>
          </a:bodyPr>
          <a:lstStyle/>
          <a:p>
            <a:pPr marL="0" indent="0" algn="just" rtl="0">
              <a:spcBef>
                <a:spcPts val="0"/>
              </a:spcBef>
              <a:spcAft>
                <a:spcPts val="0"/>
              </a:spcAft>
              <a:buNone/>
            </a:pPr>
            <a:r>
              <a:rPr lang="en-US" sz="2100" b="1" i="1" u="none" strike="noStrike" dirty="0">
                <a:solidFill>
                  <a:schemeClr val="tx2"/>
                </a:solidFill>
                <a:effectLst/>
                <a:latin typeface="Arial" panose="020B0604020202020204" pitchFamily="34" charset="0"/>
              </a:rPr>
              <a:t>Screening and selection of </a:t>
            </a:r>
            <a:r>
              <a:rPr lang="en-US" sz="2100" b="1" i="1" u="sng" dirty="0">
                <a:solidFill>
                  <a:schemeClr val="tx2"/>
                </a:solidFill>
                <a:effectLst/>
                <a:latin typeface="Arial" panose="020B0604020202020204" pitchFamily="34" charset="0"/>
              </a:rPr>
              <a:t>Direct Service Staff</a:t>
            </a:r>
            <a:r>
              <a:rPr lang="en-US" sz="2100" b="1" i="1" u="none" strike="noStrike" dirty="0">
                <a:solidFill>
                  <a:schemeClr val="tx2"/>
                </a:solidFill>
                <a:effectLst/>
                <a:latin typeface="Arial" panose="020B0604020202020204" pitchFamily="34" charset="0"/>
              </a:rPr>
              <a:t> (including volunteers and interns performing the same function as paid staff) includes, but is not limited to:</a:t>
            </a:r>
          </a:p>
          <a:p>
            <a:pPr marL="0" indent="0" algn="just" rtl="0">
              <a:spcBef>
                <a:spcPts val="0"/>
              </a:spcBef>
              <a:spcAft>
                <a:spcPts val="0"/>
              </a:spcAft>
              <a:buNone/>
            </a:pPr>
            <a:endParaRPr lang="en-US" sz="2100" b="0" dirty="0">
              <a:solidFill>
                <a:schemeClr val="tx2"/>
              </a:solidFill>
              <a:effectLst/>
            </a:endParaRPr>
          </a:p>
          <a:p>
            <a:pPr lvl="1" algn="just" fontAlgn="base">
              <a:spcBef>
                <a:spcPts val="0"/>
              </a:spcBef>
              <a:buFont typeface="Arial" panose="020B0604020202020204" pitchFamily="34" charset="0"/>
              <a:buChar char="•"/>
            </a:pPr>
            <a:r>
              <a:rPr lang="en-US" sz="2100" b="0" i="0" u="none" strike="noStrike" dirty="0">
                <a:solidFill>
                  <a:schemeClr val="tx2"/>
                </a:solidFill>
                <a:effectLst/>
                <a:latin typeface="Arial" panose="020B0604020202020204" pitchFamily="34" charset="0"/>
              </a:rPr>
              <a:t>Minimum of a high school diploma or equivalent, college coursework preferred. </a:t>
            </a:r>
          </a:p>
          <a:p>
            <a:pPr lvl="1" algn="just" fontAlgn="base">
              <a:spcBef>
                <a:spcPts val="0"/>
              </a:spcBef>
              <a:buFont typeface="Arial" panose="020B0604020202020204" pitchFamily="34" charset="0"/>
              <a:buChar char="•"/>
            </a:pPr>
            <a:r>
              <a:rPr lang="en-US" sz="2100" b="0" i="0" u="none" strike="noStrike" dirty="0">
                <a:solidFill>
                  <a:schemeClr val="tx2"/>
                </a:solidFill>
                <a:effectLst/>
                <a:latin typeface="Arial" panose="020B0604020202020204" pitchFamily="34" charset="0"/>
              </a:rPr>
              <a:t>Experience in working with or providing services to children and families</a:t>
            </a:r>
          </a:p>
          <a:p>
            <a:pPr lvl="1" algn="just" fontAlgn="base">
              <a:spcBef>
                <a:spcPts val="0"/>
              </a:spcBef>
              <a:buFont typeface="Arial" panose="020B0604020202020204" pitchFamily="34" charset="0"/>
              <a:buChar char="•"/>
            </a:pPr>
            <a:r>
              <a:rPr lang="en-US" sz="2100" b="0" i="0" u="none" strike="noStrike" dirty="0">
                <a:solidFill>
                  <a:schemeClr val="tx2"/>
                </a:solidFill>
                <a:effectLst/>
                <a:latin typeface="Arial" panose="020B0604020202020204" pitchFamily="34" charset="0"/>
              </a:rPr>
              <a:t>An ability to establish trusting relationships</a:t>
            </a:r>
          </a:p>
          <a:p>
            <a:pPr lvl="1" algn="just" fontAlgn="base">
              <a:spcBef>
                <a:spcPts val="0"/>
              </a:spcBef>
              <a:buFont typeface="Arial" panose="020B0604020202020204" pitchFamily="34" charset="0"/>
              <a:buChar char="•"/>
            </a:pPr>
            <a:r>
              <a:rPr lang="en-US" sz="2100" b="0" i="0" u="none" strike="noStrike" dirty="0">
                <a:solidFill>
                  <a:schemeClr val="tx2"/>
                </a:solidFill>
                <a:effectLst/>
                <a:latin typeface="Arial" panose="020B0604020202020204" pitchFamily="34" charset="0"/>
              </a:rPr>
              <a:t>Acceptance of individual differences</a:t>
            </a:r>
          </a:p>
          <a:p>
            <a:pPr lvl="1" algn="just" fontAlgn="base">
              <a:spcBef>
                <a:spcPts val="0"/>
              </a:spcBef>
              <a:buFont typeface="Arial" panose="020B0604020202020204" pitchFamily="34" charset="0"/>
              <a:buChar char="•"/>
            </a:pPr>
            <a:r>
              <a:rPr lang="en-US" sz="2100" b="0" i="0" u="none" strike="noStrike" dirty="0">
                <a:solidFill>
                  <a:schemeClr val="tx2"/>
                </a:solidFill>
                <a:effectLst/>
                <a:latin typeface="Arial" panose="020B0604020202020204" pitchFamily="34" charset="0"/>
              </a:rPr>
              <a:t>Experience and humility to work with the culturally diverse families </a:t>
            </a:r>
          </a:p>
          <a:p>
            <a:pPr lvl="1" algn="just" fontAlgn="base">
              <a:spcBef>
                <a:spcPts val="0"/>
              </a:spcBef>
              <a:buFont typeface="Arial" panose="020B0604020202020204" pitchFamily="34" charset="0"/>
              <a:buChar char="•"/>
            </a:pPr>
            <a:r>
              <a:rPr lang="en-US" sz="2100" b="0" i="0" u="none" strike="noStrike" dirty="0">
                <a:solidFill>
                  <a:schemeClr val="tx2"/>
                </a:solidFill>
                <a:effectLst/>
                <a:latin typeface="Arial" panose="020B0604020202020204" pitchFamily="34" charset="0"/>
              </a:rPr>
              <a:t>Knowledge of infant and child development</a:t>
            </a:r>
          </a:p>
          <a:p>
            <a:pPr lvl="1" algn="just" fontAlgn="base">
              <a:spcBef>
                <a:spcPts val="0"/>
              </a:spcBef>
              <a:buFont typeface="Arial" panose="020B0604020202020204" pitchFamily="34" charset="0"/>
              <a:buChar char="•"/>
            </a:pPr>
            <a:r>
              <a:rPr lang="en-US" sz="2100" b="0" i="0" u="none" strike="noStrike" dirty="0">
                <a:solidFill>
                  <a:schemeClr val="tx2"/>
                </a:solidFill>
                <a:effectLst/>
                <a:latin typeface="Arial" panose="020B0604020202020204" pitchFamily="34" charset="0"/>
              </a:rPr>
              <a:t>Willing to engage in building reflective capacity (e.g., capacity for introspection, communicating awareness of self in relation to others, recognizing value of supervision, etc.) </a:t>
            </a:r>
          </a:p>
          <a:p>
            <a:pPr lvl="1" algn="just" fontAlgn="base">
              <a:spcBef>
                <a:spcPts val="0"/>
              </a:spcBef>
              <a:buFont typeface="Arial" panose="020B0604020202020204" pitchFamily="34" charset="0"/>
              <a:buChar char="•"/>
            </a:pPr>
            <a:r>
              <a:rPr lang="en-US" sz="2100" b="0" i="0" u="none" strike="noStrike" dirty="0">
                <a:solidFill>
                  <a:schemeClr val="tx2"/>
                </a:solidFill>
                <a:effectLst/>
                <a:highlight>
                  <a:srgbClr val="FFFF00"/>
                </a:highlight>
                <a:latin typeface="Arial" panose="020B0604020202020204" pitchFamily="34" charset="0"/>
              </a:rPr>
              <a:t>Infant mental health endorsement preferred</a:t>
            </a:r>
          </a:p>
          <a:p>
            <a:pPr lvl="1" algn="just" fontAlgn="base">
              <a:spcBef>
                <a:spcPts val="0"/>
              </a:spcBef>
              <a:buFont typeface="Arial" panose="020B0604020202020204" pitchFamily="34" charset="0"/>
              <a:buChar char="•"/>
            </a:pPr>
            <a:r>
              <a:rPr lang="en-US" sz="2100" b="0" i="0" u="none" strike="noStrike" dirty="0">
                <a:solidFill>
                  <a:schemeClr val="tx2"/>
                </a:solidFill>
                <a:effectLst/>
                <a:latin typeface="Arial" panose="020B0604020202020204" pitchFamily="34" charset="0"/>
              </a:rPr>
              <a:t>Direct Service Staff </a:t>
            </a:r>
            <a:r>
              <a:rPr lang="en-US" sz="2100" b="1" i="0" u="sng" strike="noStrike" dirty="0">
                <a:solidFill>
                  <a:schemeClr val="tx2"/>
                </a:solidFill>
                <a:effectLst/>
                <a:latin typeface="Arial" panose="020B0604020202020204" pitchFamily="34" charset="0"/>
              </a:rPr>
              <a:t>must</a:t>
            </a:r>
            <a:r>
              <a:rPr lang="en-US" sz="2100" b="0" i="0" u="none" strike="noStrike" dirty="0">
                <a:solidFill>
                  <a:schemeClr val="tx2"/>
                </a:solidFill>
                <a:effectLst/>
                <a:latin typeface="Arial" panose="020B0604020202020204" pitchFamily="34" charset="0"/>
              </a:rPr>
              <a:t> meet the </a:t>
            </a:r>
            <a:r>
              <a:rPr lang="en-US" sz="2100" b="1" i="1" u="none" strike="noStrike" dirty="0">
                <a:solidFill>
                  <a:schemeClr val="tx2"/>
                </a:solidFill>
                <a:effectLst/>
                <a:latin typeface="Arial" panose="020B0604020202020204" pitchFamily="34" charset="0"/>
              </a:rPr>
              <a:t>educational</a:t>
            </a:r>
            <a:r>
              <a:rPr lang="en-US" sz="2100" b="0" i="0" u="none" strike="noStrike" dirty="0">
                <a:solidFill>
                  <a:schemeClr val="tx2"/>
                </a:solidFill>
                <a:effectLst/>
                <a:latin typeface="Arial" panose="020B0604020202020204" pitchFamily="34" charset="0"/>
              </a:rPr>
              <a:t> criteria in order to be hired. However, if a direct service staff candidate does not meet all the </a:t>
            </a:r>
            <a:r>
              <a:rPr lang="en-US" sz="2100" b="1" i="1" u="none" strike="noStrike" dirty="0">
                <a:solidFill>
                  <a:schemeClr val="tx2"/>
                </a:solidFill>
                <a:effectLst/>
                <a:latin typeface="Arial" panose="020B0604020202020204" pitchFamily="34" charset="0"/>
              </a:rPr>
              <a:t>experiential</a:t>
            </a:r>
            <a:r>
              <a:rPr lang="en-US" sz="2100" b="0" i="0" u="none" strike="noStrike" dirty="0">
                <a:solidFill>
                  <a:schemeClr val="tx2"/>
                </a:solidFill>
                <a:effectLst/>
                <a:latin typeface="Arial" panose="020B0604020202020204" pitchFamily="34" charset="0"/>
              </a:rPr>
              <a:t> criteria, the site must keep a Staff Development Plan on file at the site along with the candidate’s resume. </a:t>
            </a:r>
          </a:p>
          <a:p>
            <a:pPr marL="1276337" lvl="2" indent="-285750" algn="just" fontAlgn="base">
              <a:spcBef>
                <a:spcPts val="0"/>
              </a:spcBef>
            </a:pPr>
            <a:r>
              <a:rPr lang="en-US" sz="2100" b="0" i="1" u="none" strike="noStrike" dirty="0">
                <a:solidFill>
                  <a:schemeClr val="tx2"/>
                </a:solidFill>
                <a:effectLst/>
                <a:latin typeface="Arial" panose="020B0604020202020204" pitchFamily="34" charset="0"/>
              </a:rPr>
              <a:t>Justifications for hire are NOT required for Direct Service Staff per the HFA BPS</a:t>
            </a:r>
          </a:p>
          <a:p>
            <a:pPr marL="609585" lvl="1" indent="0">
              <a:buNone/>
            </a:pPr>
            <a:br>
              <a:rPr lang="en-US" b="0" dirty="0">
                <a:effectLst/>
              </a:rPr>
            </a:br>
            <a:endParaRPr lang="en-US" b="1" dirty="0"/>
          </a:p>
        </p:txBody>
      </p:sp>
      <p:sp>
        <p:nvSpPr>
          <p:cNvPr id="6" name="TextBox 5">
            <a:extLst>
              <a:ext uri="{FF2B5EF4-FFF2-40B4-BE49-F238E27FC236}">
                <a16:creationId xmlns:a16="http://schemas.microsoft.com/office/drawing/2014/main" id="{390B95CA-4403-42FA-928F-9DDCDAE82BB4}"/>
              </a:ext>
            </a:extLst>
          </p:cNvPr>
          <p:cNvSpPr txBox="1"/>
          <p:nvPr/>
        </p:nvSpPr>
        <p:spPr>
          <a:xfrm>
            <a:off x="609600" y="1500182"/>
            <a:ext cx="7124579" cy="461665"/>
          </a:xfrm>
          <a:prstGeom prst="rect">
            <a:avLst/>
          </a:prstGeom>
          <a:noFill/>
        </p:spPr>
        <p:txBody>
          <a:bodyPr wrap="none" rtlCol="0">
            <a:spAutoFit/>
          </a:bodyPr>
          <a:lstStyle/>
          <a:p>
            <a:pPr marL="285750" indent="-28575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Job Descriptions for All Staff (9-1A through 9-1D)</a:t>
            </a:r>
          </a:p>
        </p:txBody>
      </p:sp>
    </p:spTree>
    <p:extLst>
      <p:ext uri="{BB962C8B-B14F-4D97-AF65-F5344CB8AC3E}">
        <p14:creationId xmlns:p14="http://schemas.microsoft.com/office/powerpoint/2010/main" val="458803287"/>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BC41276089D54E9F15C22FFF54562C" ma:contentTypeVersion="11" ma:contentTypeDescription="Create a new document." ma:contentTypeScope="" ma:versionID="4cbcf41b64e73baa26d3d5465fed66ed">
  <xsd:schema xmlns:xsd="http://www.w3.org/2001/XMLSchema" xmlns:xs="http://www.w3.org/2001/XMLSchema" xmlns:p="http://schemas.microsoft.com/office/2006/metadata/properties" xmlns:ns3="acfd14af-4f9a-41ab-adc4-6078cd3ee15b" xmlns:ns4="225eb1bb-86c9-41f0-a704-1e5cc0b4d0bf" targetNamespace="http://schemas.microsoft.com/office/2006/metadata/properties" ma:root="true" ma:fieldsID="90e5044dea88a0cba56b1109dc7aa182" ns3:_="" ns4:_="">
    <xsd:import namespace="acfd14af-4f9a-41ab-adc4-6078cd3ee15b"/>
    <xsd:import namespace="225eb1bb-86c9-41f0-a704-1e5cc0b4d0b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fd14af-4f9a-41ab-adc4-6078cd3ee1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25eb1bb-86c9-41f0-a704-1e5cc0b4d0b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312511-795B-47D1-8BA5-D9D0E51EB25F}">
  <ds:schemaRefs>
    <ds:schemaRef ds:uri="http://purl.org/dc/elements/1.1/"/>
    <ds:schemaRef ds:uri="http://schemas.microsoft.com/office/2006/metadata/properties"/>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purl.org/dc/dcmitype/"/>
    <ds:schemaRef ds:uri="225eb1bb-86c9-41f0-a704-1e5cc0b4d0bf"/>
    <ds:schemaRef ds:uri="acfd14af-4f9a-41ab-adc4-6078cd3ee15b"/>
    <ds:schemaRef ds:uri="http://www.w3.org/XML/1998/namespace"/>
  </ds:schemaRefs>
</ds:datastoreItem>
</file>

<file path=customXml/itemProps2.xml><?xml version="1.0" encoding="utf-8"?>
<ds:datastoreItem xmlns:ds="http://schemas.openxmlformats.org/officeDocument/2006/customXml" ds:itemID="{AD36C0B3-0AD5-4A56-AC76-7947CDA7A300}">
  <ds:schemaRefs>
    <ds:schemaRef ds:uri="http://schemas.microsoft.com/sharepoint/v3/contenttype/forms"/>
  </ds:schemaRefs>
</ds:datastoreItem>
</file>

<file path=customXml/itemProps3.xml><?xml version="1.0" encoding="utf-8"?>
<ds:datastoreItem xmlns:ds="http://schemas.openxmlformats.org/officeDocument/2006/customXml" ds:itemID="{0E141C68-87BA-49C5-8DB6-9E95FC3D21E7}">
  <ds:schemaRefs>
    <ds:schemaRef ds:uri="225eb1bb-86c9-41f0-a704-1e5cc0b4d0bf"/>
    <ds:schemaRef ds:uri="acfd14af-4f9a-41ab-adc4-6078cd3ee15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12933</TotalTime>
  <Words>3433</Words>
  <Application>Microsoft Office PowerPoint</Application>
  <PresentationFormat>Widescreen</PresentationFormat>
  <Paragraphs>242</Paragraphs>
  <Slides>24</Slides>
  <Notes>22</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24</vt:i4>
      </vt:variant>
    </vt:vector>
  </HeadingPairs>
  <TitlesOfParts>
    <vt:vector size="33" baseType="lpstr">
      <vt:lpstr>Arial</vt:lpstr>
      <vt:lpstr>Calibri</vt:lpstr>
      <vt:lpstr>Wingdings</vt:lpstr>
      <vt:lpstr>2_Custom Design</vt:lpstr>
      <vt:lpstr>Cover Master</vt:lpstr>
      <vt:lpstr>1_Section Master</vt:lpstr>
      <vt:lpstr>Section Master</vt:lpstr>
      <vt:lpstr>1_Cover Master</vt:lpstr>
      <vt:lpstr>2_Section Master</vt:lpstr>
      <vt:lpstr>PowerPoint Presentation</vt:lpstr>
      <vt:lpstr>PowerPoint Presentation</vt:lpstr>
      <vt:lpstr>Accreditation Timeline - updates</vt:lpstr>
      <vt:lpstr>Healthy Families America Tips and Trends on Accreditation for 8th Edition </vt:lpstr>
      <vt:lpstr>Healthy Families America Tips and Trends on Accreditation for 8th Edition  </vt:lpstr>
      <vt:lpstr>Healthy Families America Tips and Trends on Accreditation for 8th Edition  </vt:lpstr>
      <vt:lpstr>Healthy Families America Tips and Trends on Accreditation for 8th Edition</vt:lpstr>
      <vt:lpstr>Healthy Families America Tips and Trends on Accreditation for 8th Edition</vt:lpstr>
      <vt:lpstr>Healthy Families America Tips and Trends on Accreditation for 8th Edition</vt:lpstr>
      <vt:lpstr>Best Practice Standard 6 </vt:lpstr>
      <vt:lpstr>Best Practice Standard 10 </vt:lpstr>
      <vt:lpstr>Best Practice Standard 11</vt:lpstr>
      <vt:lpstr>Accreditation and MIS</vt:lpstr>
      <vt:lpstr>BPS # 6-1 Service Plan reports </vt:lpstr>
      <vt:lpstr>BPS # 6-2 Family Goal Plan </vt:lpstr>
      <vt:lpstr>BPS # 6-3 CHEERS Check-in-Observations </vt:lpstr>
      <vt:lpstr>BPS # 6-4.C/D Promoting Child Development and Health and Safety Practices</vt:lpstr>
      <vt:lpstr>BPS # 6-5 Ages and Stages Questionnaire </vt:lpstr>
      <vt:lpstr>BPS #10 and 11 Training </vt:lpstr>
      <vt:lpstr>Self Study Submission </vt:lpstr>
      <vt:lpstr>QUESTIONS?? </vt:lpstr>
      <vt:lpstr>Questions on Self Study</vt:lpstr>
      <vt:lpstr>By your next Office Hours session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Sharp, Melissa R (HEALTH)</dc:creator>
  <cp:lastModifiedBy>Contento, Allison (OCFS)</cp:lastModifiedBy>
  <cp:revision>42</cp:revision>
  <cp:lastPrinted>2023-03-16T14:05:39Z</cp:lastPrinted>
  <dcterms:created xsi:type="dcterms:W3CDTF">2019-09-27T20:48:48Z</dcterms:created>
  <dcterms:modified xsi:type="dcterms:W3CDTF">2023-07-10T13:10:43Z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0x010100E6BC41276089D54E9F15C22FFF54562C</vt:lpwstr>
  </property>
</Properties>
</file>